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95" r:id="rId3"/>
    <p:sldId id="265" r:id="rId4"/>
    <p:sldId id="317" r:id="rId5"/>
    <p:sldId id="257" r:id="rId6"/>
    <p:sldId id="258" r:id="rId7"/>
    <p:sldId id="279" r:id="rId8"/>
    <p:sldId id="296" r:id="rId9"/>
    <p:sldId id="303" r:id="rId10"/>
    <p:sldId id="304" r:id="rId11"/>
    <p:sldId id="305" r:id="rId12"/>
    <p:sldId id="299" r:id="rId13"/>
    <p:sldId id="306" r:id="rId14"/>
    <p:sldId id="297" r:id="rId15"/>
    <p:sldId id="298" r:id="rId16"/>
    <p:sldId id="263" r:id="rId17"/>
    <p:sldId id="302" r:id="rId18"/>
    <p:sldId id="268" r:id="rId19"/>
    <p:sldId id="290" r:id="rId20"/>
    <p:sldId id="286" r:id="rId21"/>
    <p:sldId id="267" r:id="rId22"/>
    <p:sldId id="307" r:id="rId23"/>
    <p:sldId id="308" r:id="rId24"/>
    <p:sldId id="309" r:id="rId25"/>
    <p:sldId id="310" r:id="rId26"/>
    <p:sldId id="311" r:id="rId27"/>
    <p:sldId id="312" r:id="rId28"/>
    <p:sldId id="313" r:id="rId29"/>
    <p:sldId id="314" r:id="rId30"/>
    <p:sldId id="315" r:id="rId31"/>
    <p:sldId id="316" r:id="rId32"/>
    <p:sldId id="287" r:id="rId33"/>
    <p:sldId id="292" r:id="rId34"/>
    <p:sldId id="269"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50B0B"/>
    <a:srgbClr val="BF2A01"/>
    <a:srgbClr val="FFA4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82"/>
  </p:normalViewPr>
  <p:slideViewPr>
    <p:cSldViewPr>
      <p:cViewPr varScale="1">
        <p:scale>
          <a:sx n="119" d="100"/>
          <a:sy n="119" d="100"/>
        </p:scale>
        <p:origin x="1440" y="1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ED95BC-6970-4A80-BCE9-10FAC55E28F5}"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GB"/>
        </a:p>
      </dgm:t>
    </dgm:pt>
    <dgm:pt modelId="{03C74F1A-5D14-40EC-A807-798DAA1A1C04}">
      <dgm:prSet phldrT="[Text]"/>
      <dgm:spPr/>
      <dgm:t>
        <a:bodyPr/>
        <a:lstStyle/>
        <a:p>
          <a:r>
            <a:rPr lang="en-GB" dirty="0" smtClean="0"/>
            <a:t>Plan</a:t>
          </a:r>
          <a:endParaRPr lang="en-GB" dirty="0"/>
        </a:p>
      </dgm:t>
    </dgm:pt>
    <dgm:pt modelId="{21EE6AF5-A978-46DB-B412-F4BA3C45AC7C}" type="parTrans" cxnId="{3D807C64-C5F0-483C-8C7A-F18490F01BA2}">
      <dgm:prSet/>
      <dgm:spPr/>
      <dgm:t>
        <a:bodyPr/>
        <a:lstStyle/>
        <a:p>
          <a:endParaRPr lang="en-GB"/>
        </a:p>
      </dgm:t>
    </dgm:pt>
    <dgm:pt modelId="{8C14D3FA-B780-4B47-827C-2F1F436617CF}" type="sibTrans" cxnId="{3D807C64-C5F0-483C-8C7A-F18490F01BA2}">
      <dgm:prSet/>
      <dgm:spPr/>
      <dgm:t>
        <a:bodyPr/>
        <a:lstStyle/>
        <a:p>
          <a:endParaRPr lang="en-GB"/>
        </a:p>
      </dgm:t>
    </dgm:pt>
    <dgm:pt modelId="{E522A7F8-5223-40FE-9135-26D022E5F55C}">
      <dgm:prSet/>
      <dgm:spPr/>
      <dgm:t>
        <a:bodyPr/>
        <a:lstStyle/>
        <a:p>
          <a:r>
            <a:rPr lang="en-GB" dirty="0" smtClean="0"/>
            <a:t>Create</a:t>
          </a:r>
          <a:endParaRPr lang="en-GB" dirty="0"/>
        </a:p>
      </dgm:t>
    </dgm:pt>
    <dgm:pt modelId="{A041BCF6-9939-4624-9906-A46EA8C8F04F}" type="parTrans" cxnId="{5B28832D-1113-464A-820F-EC8FE1795269}">
      <dgm:prSet/>
      <dgm:spPr/>
      <dgm:t>
        <a:bodyPr/>
        <a:lstStyle/>
        <a:p>
          <a:endParaRPr lang="en-GB"/>
        </a:p>
      </dgm:t>
    </dgm:pt>
    <dgm:pt modelId="{A4060A23-5968-4C4E-A5DB-79A01C37A88A}" type="sibTrans" cxnId="{5B28832D-1113-464A-820F-EC8FE1795269}">
      <dgm:prSet/>
      <dgm:spPr/>
      <dgm:t>
        <a:bodyPr/>
        <a:lstStyle/>
        <a:p>
          <a:endParaRPr lang="en-GB"/>
        </a:p>
      </dgm:t>
    </dgm:pt>
    <dgm:pt modelId="{D40E2158-CDE5-49BB-837E-75E6AA8E4E75}">
      <dgm:prSet/>
      <dgm:spPr/>
      <dgm:t>
        <a:bodyPr/>
        <a:lstStyle/>
        <a:p>
          <a:r>
            <a:rPr lang="en-GB" dirty="0" smtClean="0"/>
            <a:t>Use</a:t>
          </a:r>
          <a:endParaRPr lang="en-GB" dirty="0"/>
        </a:p>
      </dgm:t>
    </dgm:pt>
    <dgm:pt modelId="{32931307-141C-46F4-AD0D-F2665E477A9B}" type="parTrans" cxnId="{8A642BCC-A8EA-42E2-815F-65F5E1516517}">
      <dgm:prSet/>
      <dgm:spPr/>
      <dgm:t>
        <a:bodyPr/>
        <a:lstStyle/>
        <a:p>
          <a:endParaRPr lang="en-GB"/>
        </a:p>
      </dgm:t>
    </dgm:pt>
    <dgm:pt modelId="{A971557E-B2A5-4869-8B18-F12DB0FA92EB}" type="sibTrans" cxnId="{8A642BCC-A8EA-42E2-815F-65F5E1516517}">
      <dgm:prSet/>
      <dgm:spPr/>
      <dgm:t>
        <a:bodyPr/>
        <a:lstStyle/>
        <a:p>
          <a:endParaRPr lang="en-GB"/>
        </a:p>
      </dgm:t>
    </dgm:pt>
    <dgm:pt modelId="{2C3CDF53-6731-47D3-B203-7CDDF0B24443}">
      <dgm:prSet/>
      <dgm:spPr/>
      <dgm:t>
        <a:bodyPr/>
        <a:lstStyle/>
        <a:p>
          <a:r>
            <a:rPr lang="en-GB" dirty="0" smtClean="0"/>
            <a:t>Appraise</a:t>
          </a:r>
          <a:endParaRPr lang="en-GB" dirty="0"/>
        </a:p>
      </dgm:t>
    </dgm:pt>
    <dgm:pt modelId="{E0A67C9D-64C0-420C-A6A1-33A2F60BAABE}" type="parTrans" cxnId="{8416D6D1-9264-4D5A-8AC3-C0CEEF2BA5E1}">
      <dgm:prSet/>
      <dgm:spPr/>
      <dgm:t>
        <a:bodyPr/>
        <a:lstStyle/>
        <a:p>
          <a:endParaRPr lang="en-GB"/>
        </a:p>
      </dgm:t>
    </dgm:pt>
    <dgm:pt modelId="{A2839811-1CFB-4572-8C77-55AD23708383}" type="sibTrans" cxnId="{8416D6D1-9264-4D5A-8AC3-C0CEEF2BA5E1}">
      <dgm:prSet/>
      <dgm:spPr/>
      <dgm:t>
        <a:bodyPr/>
        <a:lstStyle/>
        <a:p>
          <a:endParaRPr lang="en-GB"/>
        </a:p>
      </dgm:t>
    </dgm:pt>
    <dgm:pt modelId="{0BA9A5C3-0E3E-429C-B136-582A1C8B9952}">
      <dgm:prSet/>
      <dgm:spPr/>
      <dgm:t>
        <a:bodyPr/>
        <a:lstStyle/>
        <a:p>
          <a:r>
            <a:rPr lang="en-GB" dirty="0" smtClean="0"/>
            <a:t>Deposit and Publish</a:t>
          </a:r>
          <a:endParaRPr lang="en-GB" dirty="0"/>
        </a:p>
      </dgm:t>
    </dgm:pt>
    <dgm:pt modelId="{050B6299-8221-44C2-9CDA-8D7D01F53A45}" type="parTrans" cxnId="{72C0027C-C5F8-48C7-93D3-9B13F7B70CA9}">
      <dgm:prSet/>
      <dgm:spPr/>
      <dgm:t>
        <a:bodyPr/>
        <a:lstStyle/>
        <a:p>
          <a:endParaRPr lang="en-GB"/>
        </a:p>
      </dgm:t>
    </dgm:pt>
    <dgm:pt modelId="{37037F8D-6A8E-475A-8047-4D3B59673B9B}" type="sibTrans" cxnId="{72C0027C-C5F8-48C7-93D3-9B13F7B70CA9}">
      <dgm:prSet/>
      <dgm:spPr/>
      <dgm:t>
        <a:bodyPr/>
        <a:lstStyle/>
        <a:p>
          <a:endParaRPr lang="en-GB"/>
        </a:p>
      </dgm:t>
    </dgm:pt>
    <dgm:pt modelId="{C1289B98-DDBE-4864-B9B4-243CD36B85FB}">
      <dgm:prSet/>
      <dgm:spPr/>
      <dgm:t>
        <a:bodyPr/>
        <a:lstStyle/>
        <a:p>
          <a:r>
            <a:rPr lang="en-GB" dirty="0" smtClean="0"/>
            <a:t>Discover and Reuse</a:t>
          </a:r>
          <a:endParaRPr lang="en-GB" dirty="0"/>
        </a:p>
      </dgm:t>
    </dgm:pt>
    <dgm:pt modelId="{E87D0480-2C70-4929-A835-F147FF130C45}" type="parTrans" cxnId="{25E8E91C-C2F1-45E4-B8E0-BB0C7FFE600C}">
      <dgm:prSet/>
      <dgm:spPr/>
      <dgm:t>
        <a:bodyPr/>
        <a:lstStyle/>
        <a:p>
          <a:endParaRPr lang="en-GB"/>
        </a:p>
      </dgm:t>
    </dgm:pt>
    <dgm:pt modelId="{73C07026-4D76-4D20-89AC-D7975F2CD7F5}" type="sibTrans" cxnId="{25E8E91C-C2F1-45E4-B8E0-BB0C7FFE600C}">
      <dgm:prSet/>
      <dgm:spPr/>
      <dgm:t>
        <a:bodyPr/>
        <a:lstStyle/>
        <a:p>
          <a:endParaRPr lang="en-GB"/>
        </a:p>
      </dgm:t>
    </dgm:pt>
    <dgm:pt modelId="{585D66EB-F43B-4F0F-AB23-91596FCE72BC}" type="pres">
      <dgm:prSet presAssocID="{A9ED95BC-6970-4A80-BCE9-10FAC55E28F5}" presName="Name0" presStyleCnt="0">
        <dgm:presLayoutVars>
          <dgm:dir/>
          <dgm:resizeHandles val="exact"/>
        </dgm:presLayoutVars>
      </dgm:prSet>
      <dgm:spPr/>
      <dgm:t>
        <a:bodyPr/>
        <a:lstStyle/>
        <a:p>
          <a:endParaRPr lang="en-GB"/>
        </a:p>
      </dgm:t>
    </dgm:pt>
    <dgm:pt modelId="{5193D775-283F-4DB6-8F91-5031AB0B074E}" type="pres">
      <dgm:prSet presAssocID="{A9ED95BC-6970-4A80-BCE9-10FAC55E28F5}" presName="cycle" presStyleCnt="0"/>
      <dgm:spPr/>
    </dgm:pt>
    <dgm:pt modelId="{4824D994-2FC1-481A-AE25-32015B1F1C61}" type="pres">
      <dgm:prSet presAssocID="{03C74F1A-5D14-40EC-A807-798DAA1A1C04}" presName="nodeFirstNode" presStyleLbl="node1" presStyleIdx="0" presStyleCnt="6">
        <dgm:presLayoutVars>
          <dgm:bulletEnabled val="1"/>
        </dgm:presLayoutVars>
      </dgm:prSet>
      <dgm:spPr/>
      <dgm:t>
        <a:bodyPr/>
        <a:lstStyle/>
        <a:p>
          <a:endParaRPr lang="en-GB"/>
        </a:p>
      </dgm:t>
    </dgm:pt>
    <dgm:pt modelId="{A869A5B7-C0C5-4340-A4B2-76BEA020D432}" type="pres">
      <dgm:prSet presAssocID="{8C14D3FA-B780-4B47-827C-2F1F436617CF}" presName="sibTransFirstNode" presStyleLbl="bgShp" presStyleIdx="0" presStyleCnt="1"/>
      <dgm:spPr/>
      <dgm:t>
        <a:bodyPr/>
        <a:lstStyle/>
        <a:p>
          <a:endParaRPr lang="en-GB"/>
        </a:p>
      </dgm:t>
    </dgm:pt>
    <dgm:pt modelId="{36DCD917-035D-4583-959E-00C7847E3CC1}" type="pres">
      <dgm:prSet presAssocID="{E522A7F8-5223-40FE-9135-26D022E5F55C}" presName="nodeFollowingNodes" presStyleLbl="node1" presStyleIdx="1" presStyleCnt="6">
        <dgm:presLayoutVars>
          <dgm:bulletEnabled val="1"/>
        </dgm:presLayoutVars>
      </dgm:prSet>
      <dgm:spPr/>
      <dgm:t>
        <a:bodyPr/>
        <a:lstStyle/>
        <a:p>
          <a:endParaRPr lang="en-GB"/>
        </a:p>
      </dgm:t>
    </dgm:pt>
    <dgm:pt modelId="{D65BE2A4-C1E3-4224-BFBA-CE4BAFF38829}" type="pres">
      <dgm:prSet presAssocID="{D40E2158-CDE5-49BB-837E-75E6AA8E4E75}" presName="nodeFollowingNodes" presStyleLbl="node1" presStyleIdx="2" presStyleCnt="6">
        <dgm:presLayoutVars>
          <dgm:bulletEnabled val="1"/>
        </dgm:presLayoutVars>
      </dgm:prSet>
      <dgm:spPr/>
      <dgm:t>
        <a:bodyPr/>
        <a:lstStyle/>
        <a:p>
          <a:endParaRPr lang="en-GB"/>
        </a:p>
      </dgm:t>
    </dgm:pt>
    <dgm:pt modelId="{70EEDEE9-0CCB-4A72-BF09-45F101167A19}" type="pres">
      <dgm:prSet presAssocID="{2C3CDF53-6731-47D3-B203-7CDDF0B24443}" presName="nodeFollowingNodes" presStyleLbl="node1" presStyleIdx="3" presStyleCnt="6">
        <dgm:presLayoutVars>
          <dgm:bulletEnabled val="1"/>
        </dgm:presLayoutVars>
      </dgm:prSet>
      <dgm:spPr/>
      <dgm:t>
        <a:bodyPr/>
        <a:lstStyle/>
        <a:p>
          <a:endParaRPr lang="en-GB"/>
        </a:p>
      </dgm:t>
    </dgm:pt>
    <dgm:pt modelId="{A583DA5A-2D37-4B84-89F5-339C61023A03}" type="pres">
      <dgm:prSet presAssocID="{0BA9A5C3-0E3E-429C-B136-582A1C8B9952}" presName="nodeFollowingNodes" presStyleLbl="node1" presStyleIdx="4" presStyleCnt="6">
        <dgm:presLayoutVars>
          <dgm:bulletEnabled val="1"/>
        </dgm:presLayoutVars>
      </dgm:prSet>
      <dgm:spPr/>
      <dgm:t>
        <a:bodyPr/>
        <a:lstStyle/>
        <a:p>
          <a:endParaRPr lang="en-GB"/>
        </a:p>
      </dgm:t>
    </dgm:pt>
    <dgm:pt modelId="{7E2B0211-B616-48EF-A678-344BFC67770F}" type="pres">
      <dgm:prSet presAssocID="{C1289B98-DDBE-4864-B9B4-243CD36B85FB}" presName="nodeFollowingNodes" presStyleLbl="node1" presStyleIdx="5" presStyleCnt="6">
        <dgm:presLayoutVars>
          <dgm:bulletEnabled val="1"/>
        </dgm:presLayoutVars>
      </dgm:prSet>
      <dgm:spPr/>
      <dgm:t>
        <a:bodyPr/>
        <a:lstStyle/>
        <a:p>
          <a:endParaRPr lang="en-GB"/>
        </a:p>
      </dgm:t>
    </dgm:pt>
  </dgm:ptLst>
  <dgm:cxnLst>
    <dgm:cxn modelId="{1CD9A29F-C0CD-400E-96DB-F740A339021C}" type="presOf" srcId="{E522A7F8-5223-40FE-9135-26D022E5F55C}" destId="{36DCD917-035D-4583-959E-00C7847E3CC1}" srcOrd="0" destOrd="0" presId="urn:microsoft.com/office/officeart/2005/8/layout/cycle3"/>
    <dgm:cxn modelId="{5B28832D-1113-464A-820F-EC8FE1795269}" srcId="{A9ED95BC-6970-4A80-BCE9-10FAC55E28F5}" destId="{E522A7F8-5223-40FE-9135-26D022E5F55C}" srcOrd="1" destOrd="0" parTransId="{A041BCF6-9939-4624-9906-A46EA8C8F04F}" sibTransId="{A4060A23-5968-4C4E-A5DB-79A01C37A88A}"/>
    <dgm:cxn modelId="{8A642BCC-A8EA-42E2-815F-65F5E1516517}" srcId="{A9ED95BC-6970-4A80-BCE9-10FAC55E28F5}" destId="{D40E2158-CDE5-49BB-837E-75E6AA8E4E75}" srcOrd="2" destOrd="0" parTransId="{32931307-141C-46F4-AD0D-F2665E477A9B}" sibTransId="{A971557E-B2A5-4869-8B18-F12DB0FA92EB}"/>
    <dgm:cxn modelId="{72C0027C-C5F8-48C7-93D3-9B13F7B70CA9}" srcId="{A9ED95BC-6970-4A80-BCE9-10FAC55E28F5}" destId="{0BA9A5C3-0E3E-429C-B136-582A1C8B9952}" srcOrd="4" destOrd="0" parTransId="{050B6299-8221-44C2-9CDA-8D7D01F53A45}" sibTransId="{37037F8D-6A8E-475A-8047-4D3B59673B9B}"/>
    <dgm:cxn modelId="{BB2EDB16-0F99-414A-B65D-0607D5EEF19A}" type="presOf" srcId="{0BA9A5C3-0E3E-429C-B136-582A1C8B9952}" destId="{A583DA5A-2D37-4B84-89F5-339C61023A03}" srcOrd="0" destOrd="0" presId="urn:microsoft.com/office/officeart/2005/8/layout/cycle3"/>
    <dgm:cxn modelId="{3D807C64-C5F0-483C-8C7A-F18490F01BA2}" srcId="{A9ED95BC-6970-4A80-BCE9-10FAC55E28F5}" destId="{03C74F1A-5D14-40EC-A807-798DAA1A1C04}" srcOrd="0" destOrd="0" parTransId="{21EE6AF5-A978-46DB-B412-F4BA3C45AC7C}" sibTransId="{8C14D3FA-B780-4B47-827C-2F1F436617CF}"/>
    <dgm:cxn modelId="{2B7C2133-2A7F-4196-AA83-DB98AF74493C}" type="presOf" srcId="{2C3CDF53-6731-47D3-B203-7CDDF0B24443}" destId="{70EEDEE9-0CCB-4A72-BF09-45F101167A19}" srcOrd="0" destOrd="0" presId="urn:microsoft.com/office/officeart/2005/8/layout/cycle3"/>
    <dgm:cxn modelId="{B495DE79-6530-4704-AB7F-00FF5FCF74B7}" type="presOf" srcId="{8C14D3FA-B780-4B47-827C-2F1F436617CF}" destId="{A869A5B7-C0C5-4340-A4B2-76BEA020D432}" srcOrd="0" destOrd="0" presId="urn:microsoft.com/office/officeart/2005/8/layout/cycle3"/>
    <dgm:cxn modelId="{8416D6D1-9264-4D5A-8AC3-C0CEEF2BA5E1}" srcId="{A9ED95BC-6970-4A80-BCE9-10FAC55E28F5}" destId="{2C3CDF53-6731-47D3-B203-7CDDF0B24443}" srcOrd="3" destOrd="0" parTransId="{E0A67C9D-64C0-420C-A6A1-33A2F60BAABE}" sibTransId="{A2839811-1CFB-4572-8C77-55AD23708383}"/>
    <dgm:cxn modelId="{25E8E91C-C2F1-45E4-B8E0-BB0C7FFE600C}" srcId="{A9ED95BC-6970-4A80-BCE9-10FAC55E28F5}" destId="{C1289B98-DDBE-4864-B9B4-243CD36B85FB}" srcOrd="5" destOrd="0" parTransId="{E87D0480-2C70-4929-A835-F147FF130C45}" sibTransId="{73C07026-4D76-4D20-89AC-D7975F2CD7F5}"/>
    <dgm:cxn modelId="{A09AA4CF-5AD5-45B9-9C54-15BFAE581C54}" type="presOf" srcId="{C1289B98-DDBE-4864-B9B4-243CD36B85FB}" destId="{7E2B0211-B616-48EF-A678-344BFC67770F}" srcOrd="0" destOrd="0" presId="urn:microsoft.com/office/officeart/2005/8/layout/cycle3"/>
    <dgm:cxn modelId="{AA85ED9D-26B4-41F6-AE2C-69BAEADC4B89}" type="presOf" srcId="{D40E2158-CDE5-49BB-837E-75E6AA8E4E75}" destId="{D65BE2A4-C1E3-4224-BFBA-CE4BAFF38829}" srcOrd="0" destOrd="0" presId="urn:microsoft.com/office/officeart/2005/8/layout/cycle3"/>
    <dgm:cxn modelId="{42EA5C51-925E-4D42-AC34-90739CB3BED5}" type="presOf" srcId="{03C74F1A-5D14-40EC-A807-798DAA1A1C04}" destId="{4824D994-2FC1-481A-AE25-32015B1F1C61}" srcOrd="0" destOrd="0" presId="urn:microsoft.com/office/officeart/2005/8/layout/cycle3"/>
    <dgm:cxn modelId="{CD4286B7-FFB4-4995-A637-5DC2368DD4F8}" type="presOf" srcId="{A9ED95BC-6970-4A80-BCE9-10FAC55E28F5}" destId="{585D66EB-F43B-4F0F-AB23-91596FCE72BC}" srcOrd="0" destOrd="0" presId="urn:microsoft.com/office/officeart/2005/8/layout/cycle3"/>
    <dgm:cxn modelId="{A55F277F-9D24-4CE8-9025-F0F98B49B20E}" type="presParOf" srcId="{585D66EB-F43B-4F0F-AB23-91596FCE72BC}" destId="{5193D775-283F-4DB6-8F91-5031AB0B074E}" srcOrd="0" destOrd="0" presId="urn:microsoft.com/office/officeart/2005/8/layout/cycle3"/>
    <dgm:cxn modelId="{5C9BBF02-1FFA-46EA-A1D7-A73108CE2D46}" type="presParOf" srcId="{5193D775-283F-4DB6-8F91-5031AB0B074E}" destId="{4824D994-2FC1-481A-AE25-32015B1F1C61}" srcOrd="0" destOrd="0" presId="urn:microsoft.com/office/officeart/2005/8/layout/cycle3"/>
    <dgm:cxn modelId="{505A698C-E132-4488-A50D-A945EA4F651F}" type="presParOf" srcId="{5193D775-283F-4DB6-8F91-5031AB0B074E}" destId="{A869A5B7-C0C5-4340-A4B2-76BEA020D432}" srcOrd="1" destOrd="0" presId="urn:microsoft.com/office/officeart/2005/8/layout/cycle3"/>
    <dgm:cxn modelId="{34346290-104B-4CC5-B72B-024FBDC4F7E4}" type="presParOf" srcId="{5193D775-283F-4DB6-8F91-5031AB0B074E}" destId="{36DCD917-035D-4583-959E-00C7847E3CC1}" srcOrd="2" destOrd="0" presId="urn:microsoft.com/office/officeart/2005/8/layout/cycle3"/>
    <dgm:cxn modelId="{7F8147A6-9F7B-456D-AE67-20D039E65A7B}" type="presParOf" srcId="{5193D775-283F-4DB6-8F91-5031AB0B074E}" destId="{D65BE2A4-C1E3-4224-BFBA-CE4BAFF38829}" srcOrd="3" destOrd="0" presId="urn:microsoft.com/office/officeart/2005/8/layout/cycle3"/>
    <dgm:cxn modelId="{E009F52B-C202-4772-B9CE-FEA861CB40D2}" type="presParOf" srcId="{5193D775-283F-4DB6-8F91-5031AB0B074E}" destId="{70EEDEE9-0CCB-4A72-BF09-45F101167A19}" srcOrd="4" destOrd="0" presId="urn:microsoft.com/office/officeart/2005/8/layout/cycle3"/>
    <dgm:cxn modelId="{FDC265B5-7F95-4D9F-BE12-08A967374D71}" type="presParOf" srcId="{5193D775-283F-4DB6-8F91-5031AB0B074E}" destId="{A583DA5A-2D37-4B84-89F5-339C61023A03}" srcOrd="5" destOrd="0" presId="urn:microsoft.com/office/officeart/2005/8/layout/cycle3"/>
    <dgm:cxn modelId="{CABC31C0-62EF-4DCF-8F7E-EE56A6C6539F}" type="presParOf" srcId="{5193D775-283F-4DB6-8F91-5031AB0B074E}" destId="{7E2B0211-B616-48EF-A678-344BFC67770F}" srcOrd="6" destOrd="0" presId="urn:microsoft.com/office/officeart/2005/8/layout/cycle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ED95BC-6970-4A80-BCE9-10FAC55E28F5}"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GB"/>
        </a:p>
      </dgm:t>
    </dgm:pt>
    <dgm:pt modelId="{03C74F1A-5D14-40EC-A807-798DAA1A1C04}">
      <dgm:prSet phldrT="[Text]"/>
      <dgm:spPr/>
      <dgm:t>
        <a:bodyPr/>
        <a:lstStyle/>
        <a:p>
          <a:r>
            <a:rPr lang="en-GB" dirty="0" smtClean="0"/>
            <a:t>Plan</a:t>
          </a:r>
          <a:endParaRPr lang="en-GB" dirty="0"/>
        </a:p>
      </dgm:t>
    </dgm:pt>
    <dgm:pt modelId="{21EE6AF5-A978-46DB-B412-F4BA3C45AC7C}" type="parTrans" cxnId="{3D807C64-C5F0-483C-8C7A-F18490F01BA2}">
      <dgm:prSet/>
      <dgm:spPr/>
      <dgm:t>
        <a:bodyPr/>
        <a:lstStyle/>
        <a:p>
          <a:endParaRPr lang="en-GB"/>
        </a:p>
      </dgm:t>
    </dgm:pt>
    <dgm:pt modelId="{8C14D3FA-B780-4B47-827C-2F1F436617CF}" type="sibTrans" cxnId="{3D807C64-C5F0-483C-8C7A-F18490F01BA2}">
      <dgm:prSet/>
      <dgm:spPr/>
      <dgm:t>
        <a:bodyPr/>
        <a:lstStyle/>
        <a:p>
          <a:endParaRPr lang="en-GB"/>
        </a:p>
      </dgm:t>
    </dgm:pt>
    <dgm:pt modelId="{E522A7F8-5223-40FE-9135-26D022E5F55C}">
      <dgm:prSet/>
      <dgm:spPr/>
      <dgm:t>
        <a:bodyPr/>
        <a:lstStyle/>
        <a:p>
          <a:r>
            <a:rPr lang="en-GB" dirty="0" smtClean="0"/>
            <a:t>Create</a:t>
          </a:r>
          <a:endParaRPr lang="en-GB" dirty="0"/>
        </a:p>
      </dgm:t>
    </dgm:pt>
    <dgm:pt modelId="{A041BCF6-9939-4624-9906-A46EA8C8F04F}" type="parTrans" cxnId="{5B28832D-1113-464A-820F-EC8FE1795269}">
      <dgm:prSet/>
      <dgm:spPr/>
      <dgm:t>
        <a:bodyPr/>
        <a:lstStyle/>
        <a:p>
          <a:endParaRPr lang="en-GB"/>
        </a:p>
      </dgm:t>
    </dgm:pt>
    <dgm:pt modelId="{A4060A23-5968-4C4E-A5DB-79A01C37A88A}" type="sibTrans" cxnId="{5B28832D-1113-464A-820F-EC8FE1795269}">
      <dgm:prSet/>
      <dgm:spPr/>
      <dgm:t>
        <a:bodyPr/>
        <a:lstStyle/>
        <a:p>
          <a:endParaRPr lang="en-GB"/>
        </a:p>
      </dgm:t>
    </dgm:pt>
    <dgm:pt modelId="{D40E2158-CDE5-49BB-837E-75E6AA8E4E75}">
      <dgm:prSet/>
      <dgm:spPr/>
      <dgm:t>
        <a:bodyPr/>
        <a:lstStyle/>
        <a:p>
          <a:r>
            <a:rPr lang="en-GB" dirty="0" smtClean="0"/>
            <a:t>Use</a:t>
          </a:r>
          <a:endParaRPr lang="en-GB" dirty="0"/>
        </a:p>
      </dgm:t>
    </dgm:pt>
    <dgm:pt modelId="{32931307-141C-46F4-AD0D-F2665E477A9B}" type="parTrans" cxnId="{8A642BCC-A8EA-42E2-815F-65F5E1516517}">
      <dgm:prSet/>
      <dgm:spPr/>
      <dgm:t>
        <a:bodyPr/>
        <a:lstStyle/>
        <a:p>
          <a:endParaRPr lang="en-GB"/>
        </a:p>
      </dgm:t>
    </dgm:pt>
    <dgm:pt modelId="{A971557E-B2A5-4869-8B18-F12DB0FA92EB}" type="sibTrans" cxnId="{8A642BCC-A8EA-42E2-815F-65F5E1516517}">
      <dgm:prSet/>
      <dgm:spPr/>
      <dgm:t>
        <a:bodyPr/>
        <a:lstStyle/>
        <a:p>
          <a:endParaRPr lang="en-GB"/>
        </a:p>
      </dgm:t>
    </dgm:pt>
    <dgm:pt modelId="{2C3CDF53-6731-47D3-B203-7CDDF0B24443}">
      <dgm:prSet/>
      <dgm:spPr/>
      <dgm:t>
        <a:bodyPr/>
        <a:lstStyle/>
        <a:p>
          <a:r>
            <a:rPr lang="en-GB" dirty="0" smtClean="0"/>
            <a:t>Appraise</a:t>
          </a:r>
          <a:endParaRPr lang="en-GB" dirty="0"/>
        </a:p>
      </dgm:t>
    </dgm:pt>
    <dgm:pt modelId="{E0A67C9D-64C0-420C-A6A1-33A2F60BAABE}" type="parTrans" cxnId="{8416D6D1-9264-4D5A-8AC3-C0CEEF2BA5E1}">
      <dgm:prSet/>
      <dgm:spPr/>
      <dgm:t>
        <a:bodyPr/>
        <a:lstStyle/>
        <a:p>
          <a:endParaRPr lang="en-GB"/>
        </a:p>
      </dgm:t>
    </dgm:pt>
    <dgm:pt modelId="{A2839811-1CFB-4572-8C77-55AD23708383}" type="sibTrans" cxnId="{8416D6D1-9264-4D5A-8AC3-C0CEEF2BA5E1}">
      <dgm:prSet/>
      <dgm:spPr/>
      <dgm:t>
        <a:bodyPr/>
        <a:lstStyle/>
        <a:p>
          <a:endParaRPr lang="en-GB"/>
        </a:p>
      </dgm:t>
    </dgm:pt>
    <dgm:pt modelId="{0BA9A5C3-0E3E-429C-B136-582A1C8B9952}">
      <dgm:prSet/>
      <dgm:spPr/>
      <dgm:t>
        <a:bodyPr/>
        <a:lstStyle/>
        <a:p>
          <a:r>
            <a:rPr lang="en-GB" dirty="0" smtClean="0"/>
            <a:t>Deposit and Publish</a:t>
          </a:r>
          <a:endParaRPr lang="en-GB" dirty="0"/>
        </a:p>
      </dgm:t>
    </dgm:pt>
    <dgm:pt modelId="{050B6299-8221-44C2-9CDA-8D7D01F53A45}" type="parTrans" cxnId="{72C0027C-C5F8-48C7-93D3-9B13F7B70CA9}">
      <dgm:prSet/>
      <dgm:spPr/>
      <dgm:t>
        <a:bodyPr/>
        <a:lstStyle/>
        <a:p>
          <a:endParaRPr lang="en-GB"/>
        </a:p>
      </dgm:t>
    </dgm:pt>
    <dgm:pt modelId="{37037F8D-6A8E-475A-8047-4D3B59673B9B}" type="sibTrans" cxnId="{72C0027C-C5F8-48C7-93D3-9B13F7B70CA9}">
      <dgm:prSet/>
      <dgm:spPr/>
      <dgm:t>
        <a:bodyPr/>
        <a:lstStyle/>
        <a:p>
          <a:endParaRPr lang="en-GB"/>
        </a:p>
      </dgm:t>
    </dgm:pt>
    <dgm:pt modelId="{C1289B98-DDBE-4864-B9B4-243CD36B85FB}">
      <dgm:prSet/>
      <dgm:spPr/>
      <dgm:t>
        <a:bodyPr/>
        <a:lstStyle/>
        <a:p>
          <a:r>
            <a:rPr lang="en-GB" dirty="0" smtClean="0"/>
            <a:t>Discover and Reuse</a:t>
          </a:r>
          <a:endParaRPr lang="en-GB" dirty="0"/>
        </a:p>
      </dgm:t>
    </dgm:pt>
    <dgm:pt modelId="{E87D0480-2C70-4929-A835-F147FF130C45}" type="parTrans" cxnId="{25E8E91C-C2F1-45E4-B8E0-BB0C7FFE600C}">
      <dgm:prSet/>
      <dgm:spPr/>
      <dgm:t>
        <a:bodyPr/>
        <a:lstStyle/>
        <a:p>
          <a:endParaRPr lang="en-GB"/>
        </a:p>
      </dgm:t>
    </dgm:pt>
    <dgm:pt modelId="{73C07026-4D76-4D20-89AC-D7975F2CD7F5}" type="sibTrans" cxnId="{25E8E91C-C2F1-45E4-B8E0-BB0C7FFE600C}">
      <dgm:prSet/>
      <dgm:spPr/>
      <dgm:t>
        <a:bodyPr/>
        <a:lstStyle/>
        <a:p>
          <a:endParaRPr lang="en-GB"/>
        </a:p>
      </dgm:t>
    </dgm:pt>
    <dgm:pt modelId="{585D66EB-F43B-4F0F-AB23-91596FCE72BC}" type="pres">
      <dgm:prSet presAssocID="{A9ED95BC-6970-4A80-BCE9-10FAC55E28F5}" presName="Name0" presStyleCnt="0">
        <dgm:presLayoutVars>
          <dgm:dir/>
          <dgm:resizeHandles val="exact"/>
        </dgm:presLayoutVars>
      </dgm:prSet>
      <dgm:spPr/>
      <dgm:t>
        <a:bodyPr/>
        <a:lstStyle/>
        <a:p>
          <a:endParaRPr lang="en-GB"/>
        </a:p>
      </dgm:t>
    </dgm:pt>
    <dgm:pt modelId="{5193D775-283F-4DB6-8F91-5031AB0B074E}" type="pres">
      <dgm:prSet presAssocID="{A9ED95BC-6970-4A80-BCE9-10FAC55E28F5}" presName="cycle" presStyleCnt="0"/>
      <dgm:spPr/>
    </dgm:pt>
    <dgm:pt modelId="{4824D994-2FC1-481A-AE25-32015B1F1C61}" type="pres">
      <dgm:prSet presAssocID="{03C74F1A-5D14-40EC-A807-798DAA1A1C04}" presName="nodeFirstNode" presStyleLbl="node1" presStyleIdx="0" presStyleCnt="6">
        <dgm:presLayoutVars>
          <dgm:bulletEnabled val="1"/>
        </dgm:presLayoutVars>
      </dgm:prSet>
      <dgm:spPr/>
      <dgm:t>
        <a:bodyPr/>
        <a:lstStyle/>
        <a:p>
          <a:endParaRPr lang="en-GB"/>
        </a:p>
      </dgm:t>
    </dgm:pt>
    <dgm:pt modelId="{A869A5B7-C0C5-4340-A4B2-76BEA020D432}" type="pres">
      <dgm:prSet presAssocID="{8C14D3FA-B780-4B47-827C-2F1F436617CF}" presName="sibTransFirstNode" presStyleLbl="bgShp" presStyleIdx="0" presStyleCnt="1"/>
      <dgm:spPr/>
      <dgm:t>
        <a:bodyPr/>
        <a:lstStyle/>
        <a:p>
          <a:endParaRPr lang="en-GB"/>
        </a:p>
      </dgm:t>
    </dgm:pt>
    <dgm:pt modelId="{36DCD917-035D-4583-959E-00C7847E3CC1}" type="pres">
      <dgm:prSet presAssocID="{E522A7F8-5223-40FE-9135-26D022E5F55C}" presName="nodeFollowingNodes" presStyleLbl="node1" presStyleIdx="1" presStyleCnt="6">
        <dgm:presLayoutVars>
          <dgm:bulletEnabled val="1"/>
        </dgm:presLayoutVars>
      </dgm:prSet>
      <dgm:spPr/>
      <dgm:t>
        <a:bodyPr/>
        <a:lstStyle/>
        <a:p>
          <a:endParaRPr lang="en-GB"/>
        </a:p>
      </dgm:t>
    </dgm:pt>
    <dgm:pt modelId="{D65BE2A4-C1E3-4224-BFBA-CE4BAFF38829}" type="pres">
      <dgm:prSet presAssocID="{D40E2158-CDE5-49BB-837E-75E6AA8E4E75}" presName="nodeFollowingNodes" presStyleLbl="node1" presStyleIdx="2" presStyleCnt="6">
        <dgm:presLayoutVars>
          <dgm:bulletEnabled val="1"/>
        </dgm:presLayoutVars>
      </dgm:prSet>
      <dgm:spPr/>
      <dgm:t>
        <a:bodyPr/>
        <a:lstStyle/>
        <a:p>
          <a:endParaRPr lang="en-GB"/>
        </a:p>
      </dgm:t>
    </dgm:pt>
    <dgm:pt modelId="{70EEDEE9-0CCB-4A72-BF09-45F101167A19}" type="pres">
      <dgm:prSet presAssocID="{2C3CDF53-6731-47D3-B203-7CDDF0B24443}" presName="nodeFollowingNodes" presStyleLbl="node1" presStyleIdx="3" presStyleCnt="6">
        <dgm:presLayoutVars>
          <dgm:bulletEnabled val="1"/>
        </dgm:presLayoutVars>
      </dgm:prSet>
      <dgm:spPr/>
      <dgm:t>
        <a:bodyPr/>
        <a:lstStyle/>
        <a:p>
          <a:endParaRPr lang="en-GB"/>
        </a:p>
      </dgm:t>
    </dgm:pt>
    <dgm:pt modelId="{A583DA5A-2D37-4B84-89F5-339C61023A03}" type="pres">
      <dgm:prSet presAssocID="{0BA9A5C3-0E3E-429C-B136-582A1C8B9952}" presName="nodeFollowingNodes" presStyleLbl="node1" presStyleIdx="4" presStyleCnt="6">
        <dgm:presLayoutVars>
          <dgm:bulletEnabled val="1"/>
        </dgm:presLayoutVars>
      </dgm:prSet>
      <dgm:spPr/>
      <dgm:t>
        <a:bodyPr/>
        <a:lstStyle/>
        <a:p>
          <a:endParaRPr lang="en-GB"/>
        </a:p>
      </dgm:t>
    </dgm:pt>
    <dgm:pt modelId="{7E2B0211-B616-48EF-A678-344BFC67770F}" type="pres">
      <dgm:prSet presAssocID="{C1289B98-DDBE-4864-B9B4-243CD36B85FB}" presName="nodeFollowingNodes" presStyleLbl="node1" presStyleIdx="5" presStyleCnt="6">
        <dgm:presLayoutVars>
          <dgm:bulletEnabled val="1"/>
        </dgm:presLayoutVars>
      </dgm:prSet>
      <dgm:spPr/>
      <dgm:t>
        <a:bodyPr/>
        <a:lstStyle/>
        <a:p>
          <a:endParaRPr lang="en-GB"/>
        </a:p>
      </dgm:t>
    </dgm:pt>
  </dgm:ptLst>
  <dgm:cxnLst>
    <dgm:cxn modelId="{3D807C64-C5F0-483C-8C7A-F18490F01BA2}" srcId="{A9ED95BC-6970-4A80-BCE9-10FAC55E28F5}" destId="{03C74F1A-5D14-40EC-A807-798DAA1A1C04}" srcOrd="0" destOrd="0" parTransId="{21EE6AF5-A978-46DB-B412-F4BA3C45AC7C}" sibTransId="{8C14D3FA-B780-4B47-827C-2F1F436617CF}"/>
    <dgm:cxn modelId="{E4996354-E38C-4685-95F7-6B60F8D93905}" type="presOf" srcId="{D40E2158-CDE5-49BB-837E-75E6AA8E4E75}" destId="{D65BE2A4-C1E3-4224-BFBA-CE4BAFF38829}" srcOrd="0" destOrd="0" presId="urn:microsoft.com/office/officeart/2005/8/layout/cycle3"/>
    <dgm:cxn modelId="{05F285CF-B24E-4FDF-9239-B154003A357C}" type="presOf" srcId="{C1289B98-DDBE-4864-B9B4-243CD36B85FB}" destId="{7E2B0211-B616-48EF-A678-344BFC67770F}" srcOrd="0" destOrd="0" presId="urn:microsoft.com/office/officeart/2005/8/layout/cycle3"/>
    <dgm:cxn modelId="{07494BE0-96FF-4FD2-A0F9-9DA20E7033B4}" type="presOf" srcId="{8C14D3FA-B780-4B47-827C-2F1F436617CF}" destId="{A869A5B7-C0C5-4340-A4B2-76BEA020D432}" srcOrd="0" destOrd="0" presId="urn:microsoft.com/office/officeart/2005/8/layout/cycle3"/>
    <dgm:cxn modelId="{8A642BCC-A8EA-42E2-815F-65F5E1516517}" srcId="{A9ED95BC-6970-4A80-BCE9-10FAC55E28F5}" destId="{D40E2158-CDE5-49BB-837E-75E6AA8E4E75}" srcOrd="2" destOrd="0" parTransId="{32931307-141C-46F4-AD0D-F2665E477A9B}" sibTransId="{A971557E-B2A5-4869-8B18-F12DB0FA92EB}"/>
    <dgm:cxn modelId="{8416D6D1-9264-4D5A-8AC3-C0CEEF2BA5E1}" srcId="{A9ED95BC-6970-4A80-BCE9-10FAC55E28F5}" destId="{2C3CDF53-6731-47D3-B203-7CDDF0B24443}" srcOrd="3" destOrd="0" parTransId="{E0A67C9D-64C0-420C-A6A1-33A2F60BAABE}" sibTransId="{A2839811-1CFB-4572-8C77-55AD23708383}"/>
    <dgm:cxn modelId="{72C0027C-C5F8-48C7-93D3-9B13F7B70CA9}" srcId="{A9ED95BC-6970-4A80-BCE9-10FAC55E28F5}" destId="{0BA9A5C3-0E3E-429C-B136-582A1C8B9952}" srcOrd="4" destOrd="0" parTransId="{050B6299-8221-44C2-9CDA-8D7D01F53A45}" sibTransId="{37037F8D-6A8E-475A-8047-4D3B59673B9B}"/>
    <dgm:cxn modelId="{D0E5090D-83CC-463D-B18C-3B3160F39B6E}" type="presOf" srcId="{A9ED95BC-6970-4A80-BCE9-10FAC55E28F5}" destId="{585D66EB-F43B-4F0F-AB23-91596FCE72BC}" srcOrd="0" destOrd="0" presId="urn:microsoft.com/office/officeart/2005/8/layout/cycle3"/>
    <dgm:cxn modelId="{25E8E91C-C2F1-45E4-B8E0-BB0C7FFE600C}" srcId="{A9ED95BC-6970-4A80-BCE9-10FAC55E28F5}" destId="{C1289B98-DDBE-4864-B9B4-243CD36B85FB}" srcOrd="5" destOrd="0" parTransId="{E87D0480-2C70-4929-A835-F147FF130C45}" sibTransId="{73C07026-4D76-4D20-89AC-D7975F2CD7F5}"/>
    <dgm:cxn modelId="{2D58144C-2D29-4AFD-992D-BAC241AAF9D8}" type="presOf" srcId="{E522A7F8-5223-40FE-9135-26D022E5F55C}" destId="{36DCD917-035D-4583-959E-00C7847E3CC1}" srcOrd="0" destOrd="0" presId="urn:microsoft.com/office/officeart/2005/8/layout/cycle3"/>
    <dgm:cxn modelId="{5BA8E672-BC71-41FB-8C19-6FCFD2C90AA5}" type="presOf" srcId="{0BA9A5C3-0E3E-429C-B136-582A1C8B9952}" destId="{A583DA5A-2D37-4B84-89F5-339C61023A03}" srcOrd="0" destOrd="0" presId="urn:microsoft.com/office/officeart/2005/8/layout/cycle3"/>
    <dgm:cxn modelId="{5B28832D-1113-464A-820F-EC8FE1795269}" srcId="{A9ED95BC-6970-4A80-BCE9-10FAC55E28F5}" destId="{E522A7F8-5223-40FE-9135-26D022E5F55C}" srcOrd="1" destOrd="0" parTransId="{A041BCF6-9939-4624-9906-A46EA8C8F04F}" sibTransId="{A4060A23-5968-4C4E-A5DB-79A01C37A88A}"/>
    <dgm:cxn modelId="{4A154BAF-CB33-4E69-96DB-9288DBB31182}" type="presOf" srcId="{03C74F1A-5D14-40EC-A807-798DAA1A1C04}" destId="{4824D994-2FC1-481A-AE25-32015B1F1C61}" srcOrd="0" destOrd="0" presId="urn:microsoft.com/office/officeart/2005/8/layout/cycle3"/>
    <dgm:cxn modelId="{5846B079-B8AF-413F-9CA2-1D8A8FCC8362}" type="presOf" srcId="{2C3CDF53-6731-47D3-B203-7CDDF0B24443}" destId="{70EEDEE9-0CCB-4A72-BF09-45F101167A19}" srcOrd="0" destOrd="0" presId="urn:microsoft.com/office/officeart/2005/8/layout/cycle3"/>
    <dgm:cxn modelId="{36E28E1A-2F50-443A-98AB-2968B11B9434}" type="presParOf" srcId="{585D66EB-F43B-4F0F-AB23-91596FCE72BC}" destId="{5193D775-283F-4DB6-8F91-5031AB0B074E}" srcOrd="0" destOrd="0" presId="urn:microsoft.com/office/officeart/2005/8/layout/cycle3"/>
    <dgm:cxn modelId="{B79FF64F-AC55-494F-88F7-C5C75C3C8389}" type="presParOf" srcId="{5193D775-283F-4DB6-8F91-5031AB0B074E}" destId="{4824D994-2FC1-481A-AE25-32015B1F1C61}" srcOrd="0" destOrd="0" presId="urn:microsoft.com/office/officeart/2005/8/layout/cycle3"/>
    <dgm:cxn modelId="{A37DD641-4220-436C-B54B-6C86D1556BBF}" type="presParOf" srcId="{5193D775-283F-4DB6-8F91-5031AB0B074E}" destId="{A869A5B7-C0C5-4340-A4B2-76BEA020D432}" srcOrd="1" destOrd="0" presId="urn:microsoft.com/office/officeart/2005/8/layout/cycle3"/>
    <dgm:cxn modelId="{C1490D0A-B181-40A2-9C2C-BE5E9923AB83}" type="presParOf" srcId="{5193D775-283F-4DB6-8F91-5031AB0B074E}" destId="{36DCD917-035D-4583-959E-00C7847E3CC1}" srcOrd="2" destOrd="0" presId="urn:microsoft.com/office/officeart/2005/8/layout/cycle3"/>
    <dgm:cxn modelId="{EC87E926-58ED-4E25-9163-A6F4A4857B9B}" type="presParOf" srcId="{5193D775-283F-4DB6-8F91-5031AB0B074E}" destId="{D65BE2A4-C1E3-4224-BFBA-CE4BAFF38829}" srcOrd="3" destOrd="0" presId="urn:microsoft.com/office/officeart/2005/8/layout/cycle3"/>
    <dgm:cxn modelId="{6AD1D201-CEDD-4841-8C34-081FC67D6DBF}" type="presParOf" srcId="{5193D775-283F-4DB6-8F91-5031AB0B074E}" destId="{70EEDEE9-0CCB-4A72-BF09-45F101167A19}" srcOrd="4" destOrd="0" presId="urn:microsoft.com/office/officeart/2005/8/layout/cycle3"/>
    <dgm:cxn modelId="{BCF4A374-65AF-48D2-8659-6A2A66ECEA4E}" type="presParOf" srcId="{5193D775-283F-4DB6-8F91-5031AB0B074E}" destId="{A583DA5A-2D37-4B84-89F5-339C61023A03}" srcOrd="5" destOrd="0" presId="urn:microsoft.com/office/officeart/2005/8/layout/cycle3"/>
    <dgm:cxn modelId="{15880010-7575-4626-B4F4-D0F07E9A3A39}" type="presParOf" srcId="{5193D775-283F-4DB6-8F91-5031AB0B074E}" destId="{7E2B0211-B616-48EF-A678-344BFC67770F}" srcOrd="6"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69A5B7-C0C5-4340-A4B2-76BEA020D432}">
      <dsp:nvSpPr>
        <dsp:cNvPr id="0" name=""/>
        <dsp:cNvSpPr/>
      </dsp:nvSpPr>
      <dsp:spPr>
        <a:xfrm>
          <a:off x="984326" y="-4517"/>
          <a:ext cx="3755474" cy="3755474"/>
        </a:xfrm>
        <a:prstGeom prst="circularArrow">
          <a:avLst>
            <a:gd name="adj1" fmla="val 5274"/>
            <a:gd name="adj2" fmla="val 312630"/>
            <a:gd name="adj3" fmla="val 14272401"/>
            <a:gd name="adj4" fmla="val 17101159"/>
            <a:gd name="adj5" fmla="val 547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24D994-2FC1-481A-AE25-32015B1F1C61}">
      <dsp:nvSpPr>
        <dsp:cNvPr id="0" name=""/>
        <dsp:cNvSpPr/>
      </dsp:nvSpPr>
      <dsp:spPr>
        <a:xfrm>
          <a:off x="2166112" y="713"/>
          <a:ext cx="1391902" cy="69595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kern="1200" dirty="0" smtClean="0"/>
            <a:t>Plan</a:t>
          </a:r>
          <a:endParaRPr lang="en-GB" sz="1700" kern="1200" dirty="0"/>
        </a:p>
      </dsp:txBody>
      <dsp:txXfrm>
        <a:off x="2200086" y="34687"/>
        <a:ext cx="1323954" cy="628003"/>
      </dsp:txXfrm>
    </dsp:sp>
    <dsp:sp modelId="{36DCD917-035D-4583-959E-00C7847E3CC1}">
      <dsp:nvSpPr>
        <dsp:cNvPr id="0" name=""/>
        <dsp:cNvSpPr/>
      </dsp:nvSpPr>
      <dsp:spPr>
        <a:xfrm>
          <a:off x="3485519" y="762472"/>
          <a:ext cx="1391902" cy="69595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kern="1200" dirty="0" smtClean="0"/>
            <a:t>Create</a:t>
          </a:r>
          <a:endParaRPr lang="en-GB" sz="1700" kern="1200" dirty="0"/>
        </a:p>
      </dsp:txBody>
      <dsp:txXfrm>
        <a:off x="3519493" y="796446"/>
        <a:ext cx="1323954" cy="628003"/>
      </dsp:txXfrm>
    </dsp:sp>
    <dsp:sp modelId="{D65BE2A4-C1E3-4224-BFBA-CE4BAFF38829}">
      <dsp:nvSpPr>
        <dsp:cNvPr id="0" name=""/>
        <dsp:cNvSpPr/>
      </dsp:nvSpPr>
      <dsp:spPr>
        <a:xfrm>
          <a:off x="3485519" y="2285992"/>
          <a:ext cx="1391902" cy="69595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kern="1200" dirty="0" smtClean="0"/>
            <a:t>Use</a:t>
          </a:r>
          <a:endParaRPr lang="en-GB" sz="1700" kern="1200" dirty="0"/>
        </a:p>
      </dsp:txBody>
      <dsp:txXfrm>
        <a:off x="3519493" y="2319966"/>
        <a:ext cx="1323954" cy="628003"/>
      </dsp:txXfrm>
    </dsp:sp>
    <dsp:sp modelId="{70EEDEE9-0CCB-4A72-BF09-45F101167A19}">
      <dsp:nvSpPr>
        <dsp:cNvPr id="0" name=""/>
        <dsp:cNvSpPr/>
      </dsp:nvSpPr>
      <dsp:spPr>
        <a:xfrm>
          <a:off x="2166112" y="3047751"/>
          <a:ext cx="1391902" cy="69595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kern="1200" dirty="0" smtClean="0"/>
            <a:t>Appraise</a:t>
          </a:r>
          <a:endParaRPr lang="en-GB" sz="1700" kern="1200" dirty="0"/>
        </a:p>
      </dsp:txBody>
      <dsp:txXfrm>
        <a:off x="2200086" y="3081725"/>
        <a:ext cx="1323954" cy="628003"/>
      </dsp:txXfrm>
    </dsp:sp>
    <dsp:sp modelId="{A583DA5A-2D37-4B84-89F5-339C61023A03}">
      <dsp:nvSpPr>
        <dsp:cNvPr id="0" name=""/>
        <dsp:cNvSpPr/>
      </dsp:nvSpPr>
      <dsp:spPr>
        <a:xfrm>
          <a:off x="846706" y="2285992"/>
          <a:ext cx="1391902" cy="69595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kern="1200" dirty="0" smtClean="0"/>
            <a:t>Deposit and Publish</a:t>
          </a:r>
          <a:endParaRPr lang="en-GB" sz="1700" kern="1200" dirty="0"/>
        </a:p>
      </dsp:txBody>
      <dsp:txXfrm>
        <a:off x="880680" y="2319966"/>
        <a:ext cx="1323954" cy="628003"/>
      </dsp:txXfrm>
    </dsp:sp>
    <dsp:sp modelId="{7E2B0211-B616-48EF-A678-344BFC67770F}">
      <dsp:nvSpPr>
        <dsp:cNvPr id="0" name=""/>
        <dsp:cNvSpPr/>
      </dsp:nvSpPr>
      <dsp:spPr>
        <a:xfrm>
          <a:off x="846706" y="762472"/>
          <a:ext cx="1391902" cy="69595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kern="1200" dirty="0" smtClean="0"/>
            <a:t>Discover and Reuse</a:t>
          </a:r>
          <a:endParaRPr lang="en-GB" sz="1700" kern="1200" dirty="0"/>
        </a:p>
      </dsp:txBody>
      <dsp:txXfrm>
        <a:off x="880680" y="796446"/>
        <a:ext cx="1323954" cy="6280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69A5B7-C0C5-4340-A4B2-76BEA020D432}">
      <dsp:nvSpPr>
        <dsp:cNvPr id="0" name=""/>
        <dsp:cNvSpPr/>
      </dsp:nvSpPr>
      <dsp:spPr>
        <a:xfrm>
          <a:off x="984326" y="-4517"/>
          <a:ext cx="3755474" cy="3755474"/>
        </a:xfrm>
        <a:prstGeom prst="circularArrow">
          <a:avLst>
            <a:gd name="adj1" fmla="val 5274"/>
            <a:gd name="adj2" fmla="val 312630"/>
            <a:gd name="adj3" fmla="val 14272401"/>
            <a:gd name="adj4" fmla="val 17101159"/>
            <a:gd name="adj5" fmla="val 547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24D994-2FC1-481A-AE25-32015B1F1C61}">
      <dsp:nvSpPr>
        <dsp:cNvPr id="0" name=""/>
        <dsp:cNvSpPr/>
      </dsp:nvSpPr>
      <dsp:spPr>
        <a:xfrm>
          <a:off x="2166112" y="713"/>
          <a:ext cx="1391902" cy="69595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kern="1200" dirty="0" smtClean="0"/>
            <a:t>Plan</a:t>
          </a:r>
          <a:endParaRPr lang="en-GB" sz="1700" kern="1200" dirty="0"/>
        </a:p>
      </dsp:txBody>
      <dsp:txXfrm>
        <a:off x="2200086" y="34687"/>
        <a:ext cx="1323954" cy="628003"/>
      </dsp:txXfrm>
    </dsp:sp>
    <dsp:sp modelId="{36DCD917-035D-4583-959E-00C7847E3CC1}">
      <dsp:nvSpPr>
        <dsp:cNvPr id="0" name=""/>
        <dsp:cNvSpPr/>
      </dsp:nvSpPr>
      <dsp:spPr>
        <a:xfrm>
          <a:off x="3485519" y="762472"/>
          <a:ext cx="1391902" cy="69595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kern="1200" dirty="0" smtClean="0"/>
            <a:t>Create</a:t>
          </a:r>
          <a:endParaRPr lang="en-GB" sz="1700" kern="1200" dirty="0"/>
        </a:p>
      </dsp:txBody>
      <dsp:txXfrm>
        <a:off x="3519493" y="796446"/>
        <a:ext cx="1323954" cy="628003"/>
      </dsp:txXfrm>
    </dsp:sp>
    <dsp:sp modelId="{D65BE2A4-C1E3-4224-BFBA-CE4BAFF38829}">
      <dsp:nvSpPr>
        <dsp:cNvPr id="0" name=""/>
        <dsp:cNvSpPr/>
      </dsp:nvSpPr>
      <dsp:spPr>
        <a:xfrm>
          <a:off x="3485519" y="2285992"/>
          <a:ext cx="1391902" cy="69595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kern="1200" dirty="0" smtClean="0"/>
            <a:t>Use</a:t>
          </a:r>
          <a:endParaRPr lang="en-GB" sz="1700" kern="1200" dirty="0"/>
        </a:p>
      </dsp:txBody>
      <dsp:txXfrm>
        <a:off x="3519493" y="2319966"/>
        <a:ext cx="1323954" cy="628003"/>
      </dsp:txXfrm>
    </dsp:sp>
    <dsp:sp modelId="{70EEDEE9-0CCB-4A72-BF09-45F101167A19}">
      <dsp:nvSpPr>
        <dsp:cNvPr id="0" name=""/>
        <dsp:cNvSpPr/>
      </dsp:nvSpPr>
      <dsp:spPr>
        <a:xfrm>
          <a:off x="2166112" y="3047751"/>
          <a:ext cx="1391902" cy="69595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kern="1200" dirty="0" smtClean="0"/>
            <a:t>Appraise</a:t>
          </a:r>
          <a:endParaRPr lang="en-GB" sz="1700" kern="1200" dirty="0"/>
        </a:p>
      </dsp:txBody>
      <dsp:txXfrm>
        <a:off x="2200086" y="3081725"/>
        <a:ext cx="1323954" cy="628003"/>
      </dsp:txXfrm>
    </dsp:sp>
    <dsp:sp modelId="{A583DA5A-2D37-4B84-89F5-339C61023A03}">
      <dsp:nvSpPr>
        <dsp:cNvPr id="0" name=""/>
        <dsp:cNvSpPr/>
      </dsp:nvSpPr>
      <dsp:spPr>
        <a:xfrm>
          <a:off x="846706" y="2285992"/>
          <a:ext cx="1391902" cy="69595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kern="1200" dirty="0" smtClean="0"/>
            <a:t>Deposit and Publish</a:t>
          </a:r>
          <a:endParaRPr lang="en-GB" sz="1700" kern="1200" dirty="0"/>
        </a:p>
      </dsp:txBody>
      <dsp:txXfrm>
        <a:off x="880680" y="2319966"/>
        <a:ext cx="1323954" cy="628003"/>
      </dsp:txXfrm>
    </dsp:sp>
    <dsp:sp modelId="{7E2B0211-B616-48EF-A678-344BFC67770F}">
      <dsp:nvSpPr>
        <dsp:cNvPr id="0" name=""/>
        <dsp:cNvSpPr/>
      </dsp:nvSpPr>
      <dsp:spPr>
        <a:xfrm>
          <a:off x="846706" y="762472"/>
          <a:ext cx="1391902" cy="69595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kern="1200" dirty="0" smtClean="0"/>
            <a:t>Discover and Reuse</a:t>
          </a:r>
          <a:endParaRPr lang="en-GB" sz="1700" kern="1200" dirty="0"/>
        </a:p>
      </dsp:txBody>
      <dsp:txXfrm>
        <a:off x="880680" y="796446"/>
        <a:ext cx="1323954" cy="628003"/>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56ADF3-B59E-449B-AC2B-3957CFE425AE}" type="datetimeFigureOut">
              <a:rPr lang="en-GB" smtClean="0"/>
              <a:t>22/01/2016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055ADE-B8A9-4A3C-8429-DACEBD80F4DB}" type="slidenum">
              <a:rPr lang="en-GB" smtClean="0"/>
              <a:t>‹#›</a:t>
            </a:fld>
            <a:endParaRPr lang="en-GB"/>
          </a:p>
        </p:txBody>
      </p:sp>
    </p:spTree>
    <p:extLst>
      <p:ext uri="{BB962C8B-B14F-4D97-AF65-F5344CB8AC3E}">
        <p14:creationId xmlns:p14="http://schemas.microsoft.com/office/powerpoint/2010/main" val="1772911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 is a</a:t>
            </a:r>
            <a:r>
              <a:rPr lang="en-GB" baseline="0" dirty="0" smtClean="0"/>
              <a:t> recognition that preservation skills which we have developed over hundreds of years are not sufficient to ensure the longevity of digital research material, which increasingly comprises the majority of the </a:t>
            </a:r>
            <a:r>
              <a:rPr lang="en-GB" baseline="0" smtClean="0"/>
              <a:t>research record.</a:t>
            </a:r>
            <a:endParaRPr lang="en-GB" dirty="0"/>
          </a:p>
        </p:txBody>
      </p:sp>
      <p:sp>
        <p:nvSpPr>
          <p:cNvPr id="4" name="Slide Number Placeholder 3"/>
          <p:cNvSpPr>
            <a:spLocks noGrp="1"/>
          </p:cNvSpPr>
          <p:nvPr>
            <p:ph type="sldNum" sz="quarter" idx="10"/>
          </p:nvPr>
        </p:nvSpPr>
        <p:spPr/>
        <p:txBody>
          <a:bodyPr/>
          <a:lstStyle/>
          <a:p>
            <a:fld id="{78055ADE-B8A9-4A3C-8429-DACEBD80F4DB}" type="slidenum">
              <a:rPr lang="en-GB" smtClean="0"/>
              <a:t>4</a:t>
            </a:fld>
            <a:endParaRPr lang="en-GB"/>
          </a:p>
        </p:txBody>
      </p:sp>
    </p:spTree>
    <p:extLst>
      <p:ext uri="{BB962C8B-B14F-4D97-AF65-F5344CB8AC3E}">
        <p14:creationId xmlns:p14="http://schemas.microsoft.com/office/powerpoint/2010/main" val="6647047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Potentially, the bare minimum of</a:t>
            </a:r>
            <a:r>
              <a:rPr lang="en-GB" baseline="0" dirty="0" smtClean="0"/>
              <a:t> metadata required will be defined by the repository that accepts the dataset. This could correspond to the DataCite mandatory minimum metadata set although it is very likely that other elements will be required, whether by the repository or by the research funder. This metadata set is designed for citation and disambiguation, in other words ensuring that the dataset a researcher is reusing is identical to one cited in a journal article or online. This set of metadata does little to make the resource visible to researchers speculatively searching for relevant data to reuse.</a:t>
            </a:r>
            <a:endParaRPr lang="en-GB" dirty="0"/>
          </a:p>
        </p:txBody>
      </p:sp>
      <p:sp>
        <p:nvSpPr>
          <p:cNvPr id="4" name="Slide Number Placeholder 3"/>
          <p:cNvSpPr>
            <a:spLocks noGrp="1"/>
          </p:cNvSpPr>
          <p:nvPr>
            <p:ph type="sldNum" sz="quarter" idx="10"/>
          </p:nvPr>
        </p:nvSpPr>
        <p:spPr/>
        <p:txBody>
          <a:bodyPr/>
          <a:lstStyle/>
          <a:p>
            <a:fld id="{78055ADE-B8A9-4A3C-8429-DACEBD80F4DB}" type="slidenum">
              <a:rPr lang="en-GB" smtClean="0"/>
              <a:pPr/>
              <a:t>25</a:t>
            </a:fld>
            <a:endParaRPr lang="en-GB"/>
          </a:p>
        </p:txBody>
      </p:sp>
    </p:spTree>
    <p:extLst>
      <p:ext uri="{BB962C8B-B14F-4D97-AF65-F5344CB8AC3E}">
        <p14:creationId xmlns:p14="http://schemas.microsoft.com/office/powerpoint/2010/main" val="37486091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a:t>
            </a:r>
            <a:r>
              <a:rPr lang="en-GB" baseline="0" dirty="0" smtClean="0"/>
              <a:t> likely home of an electronic research data resource attached to a persistent identifier is a data repository (exceptions being resources not available over the web which have a PI attached to a metadata record – physical resource, cumbersomely large dataset etc.)</a:t>
            </a:r>
            <a:endParaRPr lang="en-GB" dirty="0"/>
          </a:p>
        </p:txBody>
      </p:sp>
      <p:sp>
        <p:nvSpPr>
          <p:cNvPr id="4" name="Slide Number Placeholder 3"/>
          <p:cNvSpPr>
            <a:spLocks noGrp="1"/>
          </p:cNvSpPr>
          <p:nvPr>
            <p:ph type="sldNum" sz="quarter" idx="10"/>
          </p:nvPr>
        </p:nvSpPr>
        <p:spPr/>
        <p:txBody>
          <a:bodyPr/>
          <a:lstStyle/>
          <a:p>
            <a:fld id="{78055ADE-B8A9-4A3C-8429-DACEBD80F4DB}" type="slidenum">
              <a:rPr lang="en-GB" smtClean="0"/>
              <a:pPr/>
              <a:t>26</a:t>
            </a:fld>
            <a:endParaRPr lang="en-GB"/>
          </a:p>
        </p:txBody>
      </p:sp>
    </p:spTree>
    <p:extLst>
      <p:ext uri="{BB962C8B-B14F-4D97-AF65-F5344CB8AC3E}">
        <p14:creationId xmlns:p14="http://schemas.microsoft.com/office/powerpoint/2010/main" val="13296276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Ensuring that</a:t>
            </a:r>
            <a:r>
              <a:rPr lang="en-GB" baseline="0" dirty="0" smtClean="0"/>
              <a:t> other researchers can understand and effectively reuse data that they access online without the help of the data’s creator is a more complicated task and requires a greater investment of effort to do successfully.</a:t>
            </a:r>
            <a:endParaRPr lang="en-GB" dirty="0"/>
          </a:p>
        </p:txBody>
      </p:sp>
      <p:sp>
        <p:nvSpPr>
          <p:cNvPr id="4" name="Slide Number Placeholder 3"/>
          <p:cNvSpPr>
            <a:spLocks noGrp="1"/>
          </p:cNvSpPr>
          <p:nvPr>
            <p:ph type="sldNum" sz="quarter" idx="10"/>
          </p:nvPr>
        </p:nvSpPr>
        <p:spPr/>
        <p:txBody>
          <a:bodyPr/>
          <a:lstStyle/>
          <a:p>
            <a:fld id="{78055ADE-B8A9-4A3C-8429-DACEBD80F4DB}" type="slidenum">
              <a:rPr lang="en-GB" smtClean="0"/>
              <a:pPr/>
              <a:t>28</a:t>
            </a:fld>
            <a:endParaRPr lang="en-GB"/>
          </a:p>
        </p:txBody>
      </p:sp>
    </p:spTree>
    <p:extLst>
      <p:ext uri="{BB962C8B-B14F-4D97-AF65-F5344CB8AC3E}">
        <p14:creationId xmlns:p14="http://schemas.microsoft.com/office/powerpoint/2010/main" val="8067889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 recommendations for developing</a:t>
            </a:r>
            <a:r>
              <a:rPr lang="en-GB" baseline="0" dirty="0" smtClean="0"/>
              <a:t> a readme file were put together by the Dryad team and are published on the repository’s web-site.</a:t>
            </a:r>
          </a:p>
          <a:p>
            <a:r>
              <a:rPr lang="en-GB" dirty="0" smtClean="0"/>
              <a:t>http://datadryad.org/pages/readme </a:t>
            </a:r>
            <a:endParaRPr lang="en-GB" dirty="0"/>
          </a:p>
        </p:txBody>
      </p:sp>
      <p:sp>
        <p:nvSpPr>
          <p:cNvPr id="4" name="Slide Number Placeholder 3"/>
          <p:cNvSpPr>
            <a:spLocks noGrp="1"/>
          </p:cNvSpPr>
          <p:nvPr>
            <p:ph type="sldNum" sz="quarter" idx="10"/>
          </p:nvPr>
        </p:nvSpPr>
        <p:spPr/>
        <p:txBody>
          <a:bodyPr/>
          <a:lstStyle/>
          <a:p>
            <a:fld id="{78055ADE-B8A9-4A3C-8429-DACEBD80F4DB}" type="slidenum">
              <a:rPr lang="en-GB" smtClean="0"/>
              <a:pPr/>
              <a:t>30</a:t>
            </a:fld>
            <a:endParaRPr lang="en-GB"/>
          </a:p>
        </p:txBody>
      </p:sp>
    </p:spTree>
    <p:extLst>
      <p:ext uri="{BB962C8B-B14F-4D97-AF65-F5344CB8AC3E}">
        <p14:creationId xmlns:p14="http://schemas.microsoft.com/office/powerpoint/2010/main" val="1516929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1200"/>
              </a:spcBef>
              <a:buFont typeface="Arial" pitchFamily="34" charset="0"/>
              <a:buChar char="•"/>
            </a:pPr>
            <a:r>
              <a:rPr lang="en-US" dirty="0" smtClean="0"/>
              <a:t>Instrument measurements</a:t>
            </a:r>
          </a:p>
          <a:p>
            <a:pPr>
              <a:spcBef>
                <a:spcPts val="1200"/>
              </a:spcBef>
              <a:buFont typeface="Arial" pitchFamily="34" charset="0"/>
              <a:buChar char="•"/>
            </a:pPr>
            <a:r>
              <a:rPr lang="en-US" dirty="0" smtClean="0"/>
              <a:t>Experimental observations</a:t>
            </a:r>
          </a:p>
          <a:p>
            <a:pPr>
              <a:spcBef>
                <a:spcPts val="1200"/>
              </a:spcBef>
              <a:buFont typeface="Arial" pitchFamily="34" charset="0"/>
              <a:buChar char="•"/>
            </a:pPr>
            <a:r>
              <a:rPr lang="en-US" dirty="0" smtClean="0"/>
              <a:t>Still images, video and audio</a:t>
            </a:r>
          </a:p>
          <a:p>
            <a:pPr>
              <a:spcBef>
                <a:spcPts val="1200"/>
              </a:spcBef>
              <a:buFont typeface="Arial" pitchFamily="34" charset="0"/>
              <a:buChar char="•"/>
            </a:pPr>
            <a:r>
              <a:rPr lang="en-GB" dirty="0" smtClean="0"/>
              <a:t>Text documents, spreadsheets, databases</a:t>
            </a:r>
          </a:p>
          <a:p>
            <a:pPr>
              <a:spcBef>
                <a:spcPts val="1200"/>
              </a:spcBef>
              <a:buFont typeface="Arial" pitchFamily="34" charset="0"/>
              <a:buChar char="•"/>
            </a:pPr>
            <a:r>
              <a:rPr lang="en-GB" dirty="0" smtClean="0"/>
              <a:t>Quantitative data (e.g. survey data)</a:t>
            </a:r>
          </a:p>
          <a:p>
            <a:pPr>
              <a:spcBef>
                <a:spcPts val="1200"/>
              </a:spcBef>
              <a:buFont typeface="Arial" pitchFamily="34" charset="0"/>
              <a:buChar char="•"/>
            </a:pPr>
            <a:r>
              <a:rPr lang="en-US" dirty="0" smtClean="0"/>
              <a:t>Survey results &amp; interview transcripts</a:t>
            </a:r>
          </a:p>
          <a:p>
            <a:pPr>
              <a:spcBef>
                <a:spcPts val="1200"/>
              </a:spcBef>
              <a:buFont typeface="Arial" pitchFamily="34" charset="0"/>
              <a:buChar char="•"/>
            </a:pPr>
            <a:r>
              <a:rPr lang="en-GB" dirty="0" smtClean="0"/>
              <a:t>Simulation data, </a:t>
            </a:r>
            <a:r>
              <a:rPr lang="en-US" dirty="0" smtClean="0"/>
              <a:t>models &amp; software</a:t>
            </a:r>
          </a:p>
          <a:p>
            <a:pPr>
              <a:spcBef>
                <a:spcPts val="1200"/>
              </a:spcBef>
              <a:buFont typeface="Arial" pitchFamily="34" charset="0"/>
              <a:buChar char="•"/>
            </a:pPr>
            <a:r>
              <a:rPr lang="en-GB" dirty="0" smtClean="0"/>
              <a:t>Slides, artefacts, specimens, samples </a:t>
            </a:r>
          </a:p>
          <a:p>
            <a:pPr>
              <a:spcBef>
                <a:spcPts val="1200"/>
              </a:spcBef>
              <a:buFont typeface="Arial" pitchFamily="34" charset="0"/>
              <a:buChar char="•"/>
            </a:pPr>
            <a:r>
              <a:rPr lang="en-GB" dirty="0" smtClean="0"/>
              <a:t>Questionnaires</a:t>
            </a:r>
          </a:p>
          <a:p>
            <a:pPr>
              <a:spcBef>
                <a:spcPts val="1200"/>
              </a:spcBef>
              <a:buFont typeface="Arial" pitchFamily="34" charset="0"/>
              <a:buChar char="•"/>
            </a:pPr>
            <a:r>
              <a:rPr lang="en-US" dirty="0" smtClean="0"/>
              <a:t>Sketches, diaries, lab notebooks </a:t>
            </a:r>
            <a:r>
              <a:rPr lang="en-US" dirty="0" smtClean="0">
                <a:solidFill>
                  <a:schemeClr val="accent6"/>
                </a:solidFill>
              </a:rPr>
              <a:t>…</a:t>
            </a:r>
          </a:p>
          <a:p>
            <a:endParaRPr lang="en-GB" dirty="0"/>
          </a:p>
        </p:txBody>
      </p:sp>
      <p:sp>
        <p:nvSpPr>
          <p:cNvPr id="4" name="Slide Number Placeholder 3"/>
          <p:cNvSpPr>
            <a:spLocks noGrp="1"/>
          </p:cNvSpPr>
          <p:nvPr>
            <p:ph type="sldNum" sz="quarter" idx="10"/>
          </p:nvPr>
        </p:nvSpPr>
        <p:spPr/>
        <p:txBody>
          <a:bodyPr/>
          <a:lstStyle/>
          <a:p>
            <a:fld id="{D4D648DB-08B3-4C37-99AC-20C6D518D609}" type="slidenum">
              <a:rPr lang="en-GB" smtClean="0"/>
              <a:pPr/>
              <a:t>6</a:t>
            </a:fld>
            <a:endParaRPr lang="en-GB"/>
          </a:p>
        </p:txBody>
      </p:sp>
    </p:spTree>
    <p:extLst>
      <p:ext uri="{BB962C8B-B14F-4D97-AF65-F5344CB8AC3E}">
        <p14:creationId xmlns:p14="http://schemas.microsoft.com/office/powerpoint/2010/main" val="1523974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xfrm>
            <a:off x="1138238" y="685800"/>
            <a:ext cx="4570412" cy="3427413"/>
          </a:xfrm>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083" tIns="44763" rIns="86083" bIns="44763"/>
          <a:lstStyle/>
          <a:p>
            <a:pPr>
              <a:lnSpc>
                <a:spcPct val="90000"/>
              </a:lnSpc>
            </a:pPr>
            <a:endParaRPr lang="en-US" altLang="en-US" sz="1000"/>
          </a:p>
        </p:txBody>
      </p:sp>
      <p:sp>
        <p:nvSpPr>
          <p:cNvPr id="31748" name="Slide Number Placeholder 3"/>
          <p:cNvSpPr txBox="1">
            <a:spLocks noGrp="1"/>
          </p:cNvSpPr>
          <p:nvPr/>
        </p:nvSpPr>
        <p:spPr bwMode="auto">
          <a:xfrm>
            <a:off x="3885996" y="8687297"/>
            <a:ext cx="2961270" cy="455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6083" tIns="44763" rIns="86083" bIns="44763" anchor="b"/>
          <a:lstStyle>
            <a:lvl1pPr defTabSz="473075" eaLnBrk="0" hangingPunct="0">
              <a:spcBef>
                <a:spcPct val="30000"/>
              </a:spcBef>
              <a:tabLst>
                <a:tab pos="749300" algn="l"/>
                <a:tab pos="1500188" algn="l"/>
                <a:tab pos="2249488" algn="l"/>
                <a:tab pos="3000375" algn="l"/>
              </a:tabLst>
              <a:defRPr sz="1200">
                <a:solidFill>
                  <a:schemeClr val="tx1"/>
                </a:solidFill>
                <a:latin typeface="Times New Roman" pitchFamily="18" charset="0"/>
              </a:defRPr>
            </a:lvl1pPr>
            <a:lvl2pPr marL="742950" indent="-285750" defTabSz="473075" eaLnBrk="0" hangingPunct="0">
              <a:spcBef>
                <a:spcPct val="30000"/>
              </a:spcBef>
              <a:tabLst>
                <a:tab pos="749300" algn="l"/>
                <a:tab pos="1500188" algn="l"/>
                <a:tab pos="2249488" algn="l"/>
                <a:tab pos="3000375" algn="l"/>
              </a:tabLst>
              <a:defRPr sz="1200">
                <a:solidFill>
                  <a:schemeClr val="tx1"/>
                </a:solidFill>
                <a:latin typeface="Times New Roman" pitchFamily="18" charset="0"/>
              </a:defRPr>
            </a:lvl2pPr>
            <a:lvl3pPr marL="1143000" indent="-228600" defTabSz="473075" eaLnBrk="0" hangingPunct="0">
              <a:spcBef>
                <a:spcPct val="30000"/>
              </a:spcBef>
              <a:tabLst>
                <a:tab pos="749300" algn="l"/>
                <a:tab pos="1500188" algn="l"/>
                <a:tab pos="2249488" algn="l"/>
                <a:tab pos="3000375" algn="l"/>
              </a:tabLst>
              <a:defRPr sz="1200">
                <a:solidFill>
                  <a:schemeClr val="tx1"/>
                </a:solidFill>
                <a:latin typeface="Times New Roman" pitchFamily="18" charset="0"/>
              </a:defRPr>
            </a:lvl3pPr>
            <a:lvl4pPr marL="1600200" indent="-228600" defTabSz="473075" eaLnBrk="0" hangingPunct="0">
              <a:spcBef>
                <a:spcPct val="30000"/>
              </a:spcBef>
              <a:tabLst>
                <a:tab pos="749300" algn="l"/>
                <a:tab pos="1500188" algn="l"/>
                <a:tab pos="2249488" algn="l"/>
                <a:tab pos="3000375" algn="l"/>
              </a:tabLst>
              <a:defRPr sz="1200">
                <a:solidFill>
                  <a:schemeClr val="tx1"/>
                </a:solidFill>
                <a:latin typeface="Times New Roman" pitchFamily="18" charset="0"/>
              </a:defRPr>
            </a:lvl4pPr>
            <a:lvl5pPr marL="2057400" indent="-228600" defTabSz="473075" eaLnBrk="0" hangingPunct="0">
              <a:spcBef>
                <a:spcPct val="30000"/>
              </a:spcBef>
              <a:tabLst>
                <a:tab pos="749300" algn="l"/>
                <a:tab pos="1500188" algn="l"/>
                <a:tab pos="2249488" algn="l"/>
                <a:tab pos="3000375" algn="l"/>
              </a:tabLst>
              <a:defRPr sz="1200">
                <a:solidFill>
                  <a:schemeClr val="tx1"/>
                </a:solidFill>
                <a:latin typeface="Times New Roman" pitchFamily="18" charset="0"/>
              </a:defRPr>
            </a:lvl5pPr>
            <a:lvl6pPr marL="2514600" indent="-228600" defTabSz="473075" eaLnBrk="0" fontAlgn="base" hangingPunct="0">
              <a:spcBef>
                <a:spcPct val="30000"/>
              </a:spcBef>
              <a:spcAft>
                <a:spcPct val="0"/>
              </a:spcAft>
              <a:tabLst>
                <a:tab pos="749300" algn="l"/>
                <a:tab pos="1500188" algn="l"/>
                <a:tab pos="2249488" algn="l"/>
                <a:tab pos="3000375" algn="l"/>
              </a:tabLst>
              <a:defRPr sz="1200">
                <a:solidFill>
                  <a:schemeClr val="tx1"/>
                </a:solidFill>
                <a:latin typeface="Times New Roman" pitchFamily="18" charset="0"/>
              </a:defRPr>
            </a:lvl6pPr>
            <a:lvl7pPr marL="2971800" indent="-228600" defTabSz="473075" eaLnBrk="0" fontAlgn="base" hangingPunct="0">
              <a:spcBef>
                <a:spcPct val="30000"/>
              </a:spcBef>
              <a:spcAft>
                <a:spcPct val="0"/>
              </a:spcAft>
              <a:tabLst>
                <a:tab pos="749300" algn="l"/>
                <a:tab pos="1500188" algn="l"/>
                <a:tab pos="2249488" algn="l"/>
                <a:tab pos="3000375" algn="l"/>
              </a:tabLst>
              <a:defRPr sz="1200">
                <a:solidFill>
                  <a:schemeClr val="tx1"/>
                </a:solidFill>
                <a:latin typeface="Times New Roman" pitchFamily="18" charset="0"/>
              </a:defRPr>
            </a:lvl7pPr>
            <a:lvl8pPr marL="3429000" indent="-228600" defTabSz="473075" eaLnBrk="0" fontAlgn="base" hangingPunct="0">
              <a:spcBef>
                <a:spcPct val="30000"/>
              </a:spcBef>
              <a:spcAft>
                <a:spcPct val="0"/>
              </a:spcAft>
              <a:tabLst>
                <a:tab pos="749300" algn="l"/>
                <a:tab pos="1500188" algn="l"/>
                <a:tab pos="2249488" algn="l"/>
                <a:tab pos="3000375" algn="l"/>
              </a:tabLst>
              <a:defRPr sz="1200">
                <a:solidFill>
                  <a:schemeClr val="tx1"/>
                </a:solidFill>
                <a:latin typeface="Times New Roman" pitchFamily="18" charset="0"/>
              </a:defRPr>
            </a:lvl8pPr>
            <a:lvl9pPr marL="3886200" indent="-228600" defTabSz="473075" eaLnBrk="0" fontAlgn="base" hangingPunct="0">
              <a:spcBef>
                <a:spcPct val="30000"/>
              </a:spcBef>
              <a:spcAft>
                <a:spcPct val="0"/>
              </a:spcAft>
              <a:tabLst>
                <a:tab pos="749300" algn="l"/>
                <a:tab pos="1500188" algn="l"/>
                <a:tab pos="2249488" algn="l"/>
                <a:tab pos="3000375" algn="l"/>
              </a:tabLst>
              <a:defRPr sz="1200">
                <a:solidFill>
                  <a:schemeClr val="tx1"/>
                </a:solidFill>
                <a:latin typeface="Times New Roman" pitchFamily="18" charset="0"/>
              </a:defRPr>
            </a:lvl9pPr>
          </a:lstStyle>
          <a:p>
            <a:pPr algn="r" eaLnBrk="1" hangingPunct="1">
              <a:spcBef>
                <a:spcPct val="0"/>
              </a:spcBef>
              <a:buClr>
                <a:srgbClr val="000000"/>
              </a:buClr>
              <a:buSzPct val="45000"/>
              <a:buFont typeface="Wingdings" pitchFamily="2" charset="2"/>
              <a:buNone/>
            </a:pPr>
            <a:fld id="{4CADD95A-183A-4FE9-8197-9D28C537F4CA}" type="slidenum">
              <a:rPr lang="en-GB" altLang="en-US">
                <a:solidFill>
                  <a:srgbClr val="000000"/>
                </a:solidFill>
                <a:latin typeface="DejaVu Sans Condensed" pitchFamily="34" charset="0"/>
              </a:rPr>
              <a:pPr algn="r" eaLnBrk="1" hangingPunct="1">
                <a:spcBef>
                  <a:spcPct val="0"/>
                </a:spcBef>
                <a:buClr>
                  <a:srgbClr val="000000"/>
                </a:buClr>
                <a:buSzPct val="45000"/>
                <a:buFont typeface="Wingdings" pitchFamily="2" charset="2"/>
                <a:buNone/>
              </a:pPr>
              <a:t>7</a:t>
            </a:fld>
            <a:endParaRPr lang="en-GB" altLang="en-US">
              <a:solidFill>
                <a:srgbClr val="000000"/>
              </a:solidFill>
              <a:latin typeface="DejaVu Sans Condensed" pitchFamily="34" charset="0"/>
            </a:endParaRPr>
          </a:p>
        </p:txBody>
      </p:sp>
    </p:spTree>
    <p:extLst>
      <p:ext uri="{BB962C8B-B14F-4D97-AF65-F5344CB8AC3E}">
        <p14:creationId xmlns:p14="http://schemas.microsoft.com/office/powerpoint/2010/main" val="843489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xfrm>
            <a:off x="1143000" y="685800"/>
            <a:ext cx="4572000" cy="3429000"/>
          </a:xfrm>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smtClean="0"/>
              <a:t>Data is increasing in significance. It will unquestionably matter to your research careers, more than it does to your supervisors’ generation.</a:t>
            </a:r>
          </a:p>
          <a:p>
            <a:r>
              <a:rPr lang="en-GB" altLang="en-US" dirty="0" smtClean="0"/>
              <a:t>Learn good data habits now! You’ll need them later.</a:t>
            </a:r>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23" eaLnBrk="0" hangingPunct="0">
              <a:defRPr sz="2200">
                <a:solidFill>
                  <a:schemeClr val="tx1"/>
                </a:solidFill>
                <a:latin typeface="Arial" pitchFamily="34" charset="0"/>
              </a:defRPr>
            </a:lvl1pPr>
            <a:lvl2pPr marL="685817" indent="-263776" defTabSz="914423" eaLnBrk="0" hangingPunct="0">
              <a:defRPr sz="2200">
                <a:solidFill>
                  <a:schemeClr val="tx1"/>
                </a:solidFill>
                <a:latin typeface="Arial" pitchFamily="34" charset="0"/>
              </a:defRPr>
            </a:lvl2pPr>
            <a:lvl3pPr marL="1055103" indent="-211021" defTabSz="914423" eaLnBrk="0" hangingPunct="0">
              <a:defRPr sz="2200">
                <a:solidFill>
                  <a:schemeClr val="tx1"/>
                </a:solidFill>
                <a:latin typeface="Arial" pitchFamily="34" charset="0"/>
              </a:defRPr>
            </a:lvl3pPr>
            <a:lvl4pPr marL="1477145" indent="-211021" defTabSz="914423" eaLnBrk="0" hangingPunct="0">
              <a:defRPr sz="2200">
                <a:solidFill>
                  <a:schemeClr val="tx1"/>
                </a:solidFill>
                <a:latin typeface="Arial" pitchFamily="34" charset="0"/>
              </a:defRPr>
            </a:lvl4pPr>
            <a:lvl5pPr marL="1899186" indent="-211021" defTabSz="914423" eaLnBrk="0" hangingPunct="0">
              <a:defRPr sz="2200">
                <a:solidFill>
                  <a:schemeClr val="tx1"/>
                </a:solidFill>
                <a:latin typeface="Arial" pitchFamily="34" charset="0"/>
              </a:defRPr>
            </a:lvl5pPr>
            <a:lvl6pPr marL="2321227" indent="-211021" defTabSz="914423" eaLnBrk="0" fontAlgn="base" hangingPunct="0">
              <a:spcBef>
                <a:spcPct val="20000"/>
              </a:spcBef>
              <a:spcAft>
                <a:spcPct val="0"/>
              </a:spcAft>
              <a:buClr>
                <a:schemeClr val="bg1"/>
              </a:buClr>
              <a:buChar char="•"/>
              <a:defRPr sz="2200">
                <a:solidFill>
                  <a:schemeClr val="tx1"/>
                </a:solidFill>
                <a:latin typeface="Arial" pitchFamily="34" charset="0"/>
              </a:defRPr>
            </a:lvl6pPr>
            <a:lvl7pPr marL="2743269" indent="-211021" defTabSz="914423" eaLnBrk="0" fontAlgn="base" hangingPunct="0">
              <a:spcBef>
                <a:spcPct val="20000"/>
              </a:spcBef>
              <a:spcAft>
                <a:spcPct val="0"/>
              </a:spcAft>
              <a:buClr>
                <a:schemeClr val="bg1"/>
              </a:buClr>
              <a:buChar char="•"/>
              <a:defRPr sz="2200">
                <a:solidFill>
                  <a:schemeClr val="tx1"/>
                </a:solidFill>
                <a:latin typeface="Arial" pitchFamily="34" charset="0"/>
              </a:defRPr>
            </a:lvl7pPr>
            <a:lvl8pPr marL="3165310" indent="-211021" defTabSz="914423" eaLnBrk="0" fontAlgn="base" hangingPunct="0">
              <a:spcBef>
                <a:spcPct val="20000"/>
              </a:spcBef>
              <a:spcAft>
                <a:spcPct val="0"/>
              </a:spcAft>
              <a:buClr>
                <a:schemeClr val="bg1"/>
              </a:buClr>
              <a:buChar char="•"/>
              <a:defRPr sz="2200">
                <a:solidFill>
                  <a:schemeClr val="tx1"/>
                </a:solidFill>
                <a:latin typeface="Arial" pitchFamily="34" charset="0"/>
              </a:defRPr>
            </a:lvl8pPr>
            <a:lvl9pPr marL="3587351" indent="-211021" defTabSz="914423" eaLnBrk="0" fontAlgn="base" hangingPunct="0">
              <a:spcBef>
                <a:spcPct val="20000"/>
              </a:spcBef>
              <a:spcAft>
                <a:spcPct val="0"/>
              </a:spcAft>
              <a:buClr>
                <a:schemeClr val="bg1"/>
              </a:buClr>
              <a:buChar char="•"/>
              <a:defRPr sz="2200">
                <a:solidFill>
                  <a:schemeClr val="tx1"/>
                </a:solidFill>
                <a:latin typeface="Arial" pitchFamily="34" charset="0"/>
              </a:defRPr>
            </a:lvl9pPr>
          </a:lstStyle>
          <a:p>
            <a:pPr eaLnBrk="1" hangingPunct="1"/>
            <a:fld id="{B5180053-1A8F-4AEC-AD33-155AF841ED00}" type="slidenum">
              <a:rPr lang="en-GB" altLang="en-US" sz="1200">
                <a:latin typeface="Times New Roman" pitchFamily="18" charset="0"/>
              </a:rPr>
              <a:pPr eaLnBrk="1" hangingPunct="1"/>
              <a:t>8</a:t>
            </a:fld>
            <a:endParaRPr lang="en-GB" altLang="en-US" sz="1200">
              <a:latin typeface="Times New Roman" pitchFamily="18" charset="0"/>
            </a:endParaRPr>
          </a:p>
        </p:txBody>
      </p:sp>
    </p:spTree>
    <p:extLst>
      <p:ext uri="{BB962C8B-B14F-4D97-AF65-F5344CB8AC3E}">
        <p14:creationId xmlns:p14="http://schemas.microsoft.com/office/powerpoint/2010/main" val="994086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B836F44-F46C-4F2B-B527-9E75A6014CB5}" type="slidenum">
              <a:rPr lang="en-GB" smtClean="0"/>
              <a:pPr/>
              <a:t>12</a:t>
            </a:fld>
            <a:endParaRPr lang="en-GB"/>
          </a:p>
        </p:txBody>
      </p:sp>
    </p:spTree>
    <p:extLst>
      <p:ext uri="{BB962C8B-B14F-4D97-AF65-F5344CB8AC3E}">
        <p14:creationId xmlns:p14="http://schemas.microsoft.com/office/powerpoint/2010/main" val="183838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latin typeface="Times New Roman" pitchFamily="18" charset="0"/>
            </a:endParaRPr>
          </a:p>
        </p:txBody>
      </p:sp>
    </p:spTree>
    <p:extLst>
      <p:ext uri="{BB962C8B-B14F-4D97-AF65-F5344CB8AC3E}">
        <p14:creationId xmlns:p14="http://schemas.microsoft.com/office/powerpoint/2010/main" val="16917985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xfrm>
            <a:off x="1143000" y="685800"/>
            <a:ext cx="4572000" cy="3429000"/>
          </a:xfrm>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t>Some formats are better for data sharing and long-term preservation than others. </a:t>
            </a:r>
          </a:p>
          <a:p>
            <a:endParaRPr lang="en-GB" altLang="en-US" smtClean="0"/>
          </a:p>
          <a:p>
            <a:r>
              <a:rPr lang="en-GB" altLang="en-US" smtClean="0"/>
              <a:t>It’s preferable to use formats that are uncompressed (e.g. large, high-quality files like .wav), non-proprietary (i.e. open) standards that are documented and well-understood. This aids preservation and interoperability.</a:t>
            </a:r>
          </a:p>
          <a:p>
            <a:endParaRPr lang="en-GB" altLang="en-US" smtClean="0"/>
          </a:p>
          <a:p>
            <a:r>
              <a:rPr lang="en-GB" altLang="en-US" smtClean="0"/>
              <a:t>Some data centres have preferred formats for deposit so it’s worthwhile encouraging researchers to consult these to check.</a:t>
            </a:r>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23" eaLnBrk="0" hangingPunct="0">
              <a:defRPr sz="2200">
                <a:solidFill>
                  <a:schemeClr val="tx1"/>
                </a:solidFill>
                <a:latin typeface="Arial" pitchFamily="34" charset="0"/>
              </a:defRPr>
            </a:lvl1pPr>
            <a:lvl2pPr marL="685817" indent="-263776" defTabSz="914423" eaLnBrk="0" hangingPunct="0">
              <a:defRPr sz="2200">
                <a:solidFill>
                  <a:schemeClr val="tx1"/>
                </a:solidFill>
                <a:latin typeface="Arial" pitchFamily="34" charset="0"/>
              </a:defRPr>
            </a:lvl2pPr>
            <a:lvl3pPr marL="1055103" indent="-211021" defTabSz="914423" eaLnBrk="0" hangingPunct="0">
              <a:defRPr sz="2200">
                <a:solidFill>
                  <a:schemeClr val="tx1"/>
                </a:solidFill>
                <a:latin typeface="Arial" pitchFamily="34" charset="0"/>
              </a:defRPr>
            </a:lvl3pPr>
            <a:lvl4pPr marL="1477145" indent="-211021" defTabSz="914423" eaLnBrk="0" hangingPunct="0">
              <a:defRPr sz="2200">
                <a:solidFill>
                  <a:schemeClr val="tx1"/>
                </a:solidFill>
                <a:latin typeface="Arial" pitchFamily="34" charset="0"/>
              </a:defRPr>
            </a:lvl4pPr>
            <a:lvl5pPr marL="1899186" indent="-211021" defTabSz="914423" eaLnBrk="0" hangingPunct="0">
              <a:defRPr sz="2200">
                <a:solidFill>
                  <a:schemeClr val="tx1"/>
                </a:solidFill>
                <a:latin typeface="Arial" pitchFamily="34" charset="0"/>
              </a:defRPr>
            </a:lvl5pPr>
            <a:lvl6pPr marL="2321227" indent="-211021" defTabSz="914423" eaLnBrk="0" fontAlgn="base" hangingPunct="0">
              <a:spcBef>
                <a:spcPct val="20000"/>
              </a:spcBef>
              <a:spcAft>
                <a:spcPct val="0"/>
              </a:spcAft>
              <a:buClr>
                <a:schemeClr val="bg1"/>
              </a:buClr>
              <a:buChar char="•"/>
              <a:defRPr sz="2200">
                <a:solidFill>
                  <a:schemeClr val="tx1"/>
                </a:solidFill>
                <a:latin typeface="Arial" pitchFamily="34" charset="0"/>
              </a:defRPr>
            </a:lvl6pPr>
            <a:lvl7pPr marL="2743269" indent="-211021" defTabSz="914423" eaLnBrk="0" fontAlgn="base" hangingPunct="0">
              <a:spcBef>
                <a:spcPct val="20000"/>
              </a:spcBef>
              <a:spcAft>
                <a:spcPct val="0"/>
              </a:spcAft>
              <a:buClr>
                <a:schemeClr val="bg1"/>
              </a:buClr>
              <a:buChar char="•"/>
              <a:defRPr sz="2200">
                <a:solidFill>
                  <a:schemeClr val="tx1"/>
                </a:solidFill>
                <a:latin typeface="Arial" pitchFamily="34" charset="0"/>
              </a:defRPr>
            </a:lvl7pPr>
            <a:lvl8pPr marL="3165310" indent="-211021" defTabSz="914423" eaLnBrk="0" fontAlgn="base" hangingPunct="0">
              <a:spcBef>
                <a:spcPct val="20000"/>
              </a:spcBef>
              <a:spcAft>
                <a:spcPct val="0"/>
              </a:spcAft>
              <a:buClr>
                <a:schemeClr val="bg1"/>
              </a:buClr>
              <a:buChar char="•"/>
              <a:defRPr sz="2200">
                <a:solidFill>
                  <a:schemeClr val="tx1"/>
                </a:solidFill>
                <a:latin typeface="Arial" pitchFamily="34" charset="0"/>
              </a:defRPr>
            </a:lvl8pPr>
            <a:lvl9pPr marL="3587351" indent="-211021" defTabSz="914423" eaLnBrk="0" fontAlgn="base" hangingPunct="0">
              <a:spcBef>
                <a:spcPct val="20000"/>
              </a:spcBef>
              <a:spcAft>
                <a:spcPct val="0"/>
              </a:spcAft>
              <a:buClr>
                <a:schemeClr val="bg1"/>
              </a:buClr>
              <a:buChar char="•"/>
              <a:defRPr sz="2200">
                <a:solidFill>
                  <a:schemeClr val="tx1"/>
                </a:solidFill>
                <a:latin typeface="Arial" pitchFamily="34" charset="0"/>
              </a:defRPr>
            </a:lvl9pPr>
          </a:lstStyle>
          <a:p>
            <a:pPr eaLnBrk="1" hangingPunct="1"/>
            <a:fld id="{B2BF4269-058E-4131-9AC2-9A0443EE50B0}" type="slidenum">
              <a:rPr lang="en-GB" altLang="en-US" sz="1200">
                <a:latin typeface="Times New Roman" pitchFamily="18" charset="0"/>
              </a:rPr>
              <a:pPr eaLnBrk="1" hangingPunct="1"/>
              <a:t>19</a:t>
            </a:fld>
            <a:endParaRPr lang="en-GB" altLang="en-US" sz="1200">
              <a:latin typeface="Times New Roman" pitchFamily="18" charset="0"/>
            </a:endParaRPr>
          </a:p>
        </p:txBody>
      </p:sp>
    </p:spTree>
    <p:extLst>
      <p:ext uri="{BB962C8B-B14F-4D97-AF65-F5344CB8AC3E}">
        <p14:creationId xmlns:p14="http://schemas.microsoft.com/office/powerpoint/2010/main" val="1374793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Documentation</a:t>
            </a:r>
            <a:r>
              <a:rPr lang="en-GB" baseline="0" dirty="0" smtClean="0"/>
              <a:t> and metadata are essentially descriptive information about the information contained in a dataset. There should be good documentation at the study level, for example a description of the research methodology that created the data – [the best metadata the data can have is the publication it supports] or a data paper. There should also be documentation at the file, item and variable level suitable so that someone reusing the data can understand it – this could be ensuring that excel spreadsheets have sensible row and column descriptions or that a document is included with the dataset which properly explains any abbreviations used.</a:t>
            </a:r>
            <a:endParaRPr lang="en-GB" dirty="0"/>
          </a:p>
        </p:txBody>
      </p:sp>
      <p:sp>
        <p:nvSpPr>
          <p:cNvPr id="4" name="Slide Number Placeholder 3"/>
          <p:cNvSpPr>
            <a:spLocks noGrp="1"/>
          </p:cNvSpPr>
          <p:nvPr>
            <p:ph type="sldNum" sz="quarter" idx="10"/>
          </p:nvPr>
        </p:nvSpPr>
        <p:spPr/>
        <p:txBody>
          <a:bodyPr/>
          <a:lstStyle/>
          <a:p>
            <a:fld id="{78055ADE-B8A9-4A3C-8429-DACEBD80F4DB}" type="slidenum">
              <a:rPr lang="en-GB" smtClean="0"/>
              <a:pPr/>
              <a:t>22</a:t>
            </a:fld>
            <a:endParaRPr lang="en-GB"/>
          </a:p>
        </p:txBody>
      </p:sp>
    </p:spTree>
    <p:extLst>
      <p:ext uri="{BB962C8B-B14F-4D97-AF65-F5344CB8AC3E}">
        <p14:creationId xmlns:p14="http://schemas.microsoft.com/office/powerpoint/2010/main" val="25458378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Metadata is a subset of documentation</a:t>
            </a:r>
          </a:p>
          <a:p>
            <a:r>
              <a:rPr lang="en-GB" dirty="0" smtClean="0"/>
              <a:t>Documentation is a catch-all term which can include some very high-level</a:t>
            </a:r>
            <a:r>
              <a:rPr lang="en-GB" baseline="0" dirty="0" smtClean="0"/>
              <a:t>, human-readable, loosely structured information about the dataset – for example a description of the laboratory method used to generate a set of results or a sketch book accompanying a work of sculpture. The term metadata has come to define a subset of documentation information that uses standardised terms and is presented in a structured way. This metadata will be in a form enabling it to be read by </a:t>
            </a:r>
            <a:r>
              <a:rPr lang="en-GB" baseline="0" smtClean="0"/>
              <a:t>machines and/or </a:t>
            </a:r>
            <a:r>
              <a:rPr lang="en-GB" baseline="0" dirty="0" smtClean="0"/>
              <a:t>may be presented in human readable form as well. </a:t>
            </a:r>
            <a:endParaRPr lang="en-GB" dirty="0"/>
          </a:p>
        </p:txBody>
      </p:sp>
      <p:sp>
        <p:nvSpPr>
          <p:cNvPr id="4" name="Slide Number Placeholder 3"/>
          <p:cNvSpPr>
            <a:spLocks noGrp="1"/>
          </p:cNvSpPr>
          <p:nvPr>
            <p:ph type="sldNum" sz="quarter" idx="10"/>
          </p:nvPr>
        </p:nvSpPr>
        <p:spPr/>
        <p:txBody>
          <a:bodyPr/>
          <a:lstStyle/>
          <a:p>
            <a:fld id="{78055ADE-B8A9-4A3C-8429-DACEBD80F4DB}" type="slidenum">
              <a:rPr lang="en-GB" smtClean="0"/>
              <a:pPr/>
              <a:t>23</a:t>
            </a:fld>
            <a:endParaRPr lang="en-GB"/>
          </a:p>
        </p:txBody>
      </p:sp>
    </p:spTree>
    <p:extLst>
      <p:ext uri="{BB962C8B-B14F-4D97-AF65-F5344CB8AC3E}">
        <p14:creationId xmlns:p14="http://schemas.microsoft.com/office/powerpoint/2010/main" val="60339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C411EC8-96BA-446C-BEF6-5B8A1AC4601F}" type="datetimeFigureOut">
              <a:rPr lang="en-GB" smtClean="0"/>
              <a:t>22/01/2016</a:t>
            </a:fld>
            <a:endParaRPr lang="en-GB"/>
          </a:p>
        </p:txBody>
      </p:sp>
      <p:sp>
        <p:nvSpPr>
          <p:cNvPr id="5" name="Footer Placeholder 4"/>
          <p:cNvSpPr>
            <a:spLocks noGrp="1"/>
          </p:cNvSpPr>
          <p:nvPr>
            <p:ph type="ftr" sz="quarter" idx="11"/>
          </p:nvPr>
        </p:nvSpPr>
        <p:spPr/>
        <p:txBody>
          <a:bodyPr/>
          <a:lstStyle/>
          <a:p>
            <a:r>
              <a:rPr lang="en-GB" dirty="0" smtClean="0"/>
              <a:t>University of Bournemouth</a:t>
            </a:r>
            <a:endParaRPr lang="en-GB" dirty="0"/>
          </a:p>
        </p:txBody>
      </p:sp>
      <p:sp>
        <p:nvSpPr>
          <p:cNvPr id="6" name="Slide Number Placeholder 5"/>
          <p:cNvSpPr>
            <a:spLocks noGrp="1"/>
          </p:cNvSpPr>
          <p:nvPr>
            <p:ph type="sldNum" sz="quarter" idx="12"/>
          </p:nvPr>
        </p:nvSpPr>
        <p:spPr/>
        <p:txBody>
          <a:bodyPr/>
          <a:lstStyle/>
          <a:p>
            <a:fld id="{87DD6978-7833-4913-8E49-2970CED2C8A3}" type="slidenum">
              <a:rPr lang="en-GB" smtClean="0"/>
              <a:t>‹#›</a:t>
            </a:fld>
            <a:endParaRPr lang="en-GB"/>
          </a:p>
        </p:txBody>
      </p:sp>
      <p:sp>
        <p:nvSpPr>
          <p:cNvPr id="7" name="Rectangle 6"/>
          <p:cNvSpPr/>
          <p:nvPr userDrawn="1"/>
        </p:nvSpPr>
        <p:spPr>
          <a:xfrm>
            <a:off x="0" y="0"/>
            <a:ext cx="9144000" cy="1340768"/>
          </a:xfrm>
          <a:prstGeom prst="rect">
            <a:avLst/>
          </a:prstGeom>
          <a:gradFill flip="none" rotWithShape="1">
            <a:gsLst>
              <a:gs pos="0">
                <a:srgbClr val="FF0000"/>
              </a:gs>
              <a:gs pos="84000">
                <a:srgbClr val="FFA41D"/>
              </a:gs>
              <a:gs pos="100000">
                <a:srgbClr val="FFC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C:\Users\DCC\Pictures\dcc-logo_png_transparent.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512" y="187951"/>
            <a:ext cx="3380929" cy="96486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userDrawn="1"/>
        </p:nvSpPr>
        <p:spPr>
          <a:xfrm>
            <a:off x="3779912" y="476672"/>
            <a:ext cx="4824536" cy="400110"/>
          </a:xfrm>
          <a:prstGeom prst="rect">
            <a:avLst/>
          </a:prstGeom>
          <a:noFill/>
        </p:spPr>
        <p:txBody>
          <a:bodyPr wrap="square" rtlCol="0">
            <a:spAutoFit/>
          </a:bodyPr>
          <a:lstStyle/>
          <a:p>
            <a:r>
              <a:rPr lang="en-GB" sz="2000" b="0" dirty="0" smtClean="0">
                <a:solidFill>
                  <a:schemeClr val="bg1"/>
                </a:solidFill>
                <a:latin typeface="Gill Sans MT" panose="020B0502020104020203" pitchFamily="34" charset="0"/>
                <a:cs typeface="Arial" panose="020B0604020202020204" pitchFamily="34" charset="0"/>
              </a:rPr>
              <a:t>because</a:t>
            </a:r>
            <a:r>
              <a:rPr lang="en-GB" sz="2000" b="0" baseline="0" dirty="0" smtClean="0">
                <a:solidFill>
                  <a:schemeClr val="bg1"/>
                </a:solidFill>
                <a:latin typeface="Gill Sans MT" panose="020B0502020104020203" pitchFamily="34" charset="0"/>
                <a:cs typeface="Arial" panose="020B0604020202020204" pitchFamily="34" charset="0"/>
              </a:rPr>
              <a:t> good research needs good data</a:t>
            </a:r>
            <a:endParaRPr lang="en-GB" sz="2000" b="0" dirty="0">
              <a:solidFill>
                <a:schemeClr val="bg1"/>
              </a:solidFill>
              <a:latin typeface="Gill Sans MT" panose="020B0502020104020203" pitchFamily="34" charset="0"/>
              <a:cs typeface="Arial" panose="020B0604020202020204" pitchFamily="34" charset="0"/>
            </a:endParaRPr>
          </a:p>
        </p:txBody>
      </p:sp>
    </p:spTree>
    <p:extLst>
      <p:ext uri="{BB962C8B-B14F-4D97-AF65-F5344CB8AC3E}">
        <p14:creationId xmlns:p14="http://schemas.microsoft.com/office/powerpoint/2010/main" val="3406084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C411EC8-96BA-446C-BEF6-5B8A1AC4601F}" type="datetimeFigureOut">
              <a:rPr lang="en-GB" smtClean="0"/>
              <a:t>22/01/2016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DD6978-7833-4913-8E49-2970CED2C8A3}" type="slidenum">
              <a:rPr lang="en-GB" smtClean="0"/>
              <a:t>‹#›</a:t>
            </a:fld>
            <a:endParaRPr lang="en-GB"/>
          </a:p>
        </p:txBody>
      </p:sp>
    </p:spTree>
    <p:extLst>
      <p:ext uri="{BB962C8B-B14F-4D97-AF65-F5344CB8AC3E}">
        <p14:creationId xmlns:p14="http://schemas.microsoft.com/office/powerpoint/2010/main" val="1955460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C411EC8-96BA-446C-BEF6-5B8A1AC4601F}" type="datetimeFigureOut">
              <a:rPr lang="en-GB" smtClean="0"/>
              <a:t>22/01/2016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DD6978-7833-4913-8E49-2970CED2C8A3}" type="slidenum">
              <a:rPr lang="en-GB" smtClean="0"/>
              <a:t>‹#›</a:t>
            </a:fld>
            <a:endParaRPr lang="en-GB"/>
          </a:p>
        </p:txBody>
      </p:sp>
    </p:spTree>
    <p:extLst>
      <p:ext uri="{BB962C8B-B14F-4D97-AF65-F5344CB8AC3E}">
        <p14:creationId xmlns:p14="http://schemas.microsoft.com/office/powerpoint/2010/main" val="26869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lstStyle/>
          <a:p>
            <a:r>
              <a:rPr lang="en-US" smtClean="0"/>
              <a:t>Click to edit Master title style</a:t>
            </a:r>
            <a:endParaRPr lang="en-GB"/>
          </a:p>
        </p:txBody>
      </p:sp>
      <p:sp>
        <p:nvSpPr>
          <p:cNvPr id="3" name="Content Placeholder 2"/>
          <p:cNvSpPr>
            <a:spLocks noGrp="1"/>
          </p:cNvSpPr>
          <p:nvPr>
            <p:ph idx="1"/>
          </p:nvPr>
        </p:nvSpPr>
        <p:spPr>
          <a:xfrm>
            <a:off x="467544" y="1700808"/>
            <a:ext cx="8229600" cy="4997165"/>
          </a:xfrm>
        </p:spPr>
        <p:txBody>
          <a:bodyPr/>
          <a:lstStyle>
            <a:lvl1pPr>
              <a:defRPr/>
            </a:lvl1pPr>
            <a:lvl2pP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313025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411EC8-96BA-446C-BEF6-5B8A1AC4601F}" type="datetimeFigureOut">
              <a:rPr lang="en-GB" smtClean="0"/>
              <a:t>22/01/2016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DD6978-7833-4913-8E49-2970CED2C8A3}" type="slidenum">
              <a:rPr lang="en-GB" smtClean="0"/>
              <a:t>‹#›</a:t>
            </a:fld>
            <a:endParaRPr lang="en-GB"/>
          </a:p>
        </p:txBody>
      </p:sp>
    </p:spTree>
    <p:extLst>
      <p:ext uri="{BB962C8B-B14F-4D97-AF65-F5344CB8AC3E}">
        <p14:creationId xmlns:p14="http://schemas.microsoft.com/office/powerpoint/2010/main" val="1736959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C411EC8-96BA-446C-BEF6-5B8A1AC4601F}" type="datetimeFigureOut">
              <a:rPr lang="en-GB" smtClean="0"/>
              <a:t>22/01/2016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7DD6978-7833-4913-8E49-2970CED2C8A3}" type="slidenum">
              <a:rPr lang="en-GB" smtClean="0"/>
              <a:t>‹#›</a:t>
            </a:fld>
            <a:endParaRPr lang="en-GB"/>
          </a:p>
        </p:txBody>
      </p:sp>
    </p:spTree>
    <p:extLst>
      <p:ext uri="{BB962C8B-B14F-4D97-AF65-F5344CB8AC3E}">
        <p14:creationId xmlns:p14="http://schemas.microsoft.com/office/powerpoint/2010/main" val="1617869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C411EC8-96BA-446C-BEF6-5B8A1AC4601F}" type="datetimeFigureOut">
              <a:rPr lang="en-GB" smtClean="0"/>
              <a:t>22/01/2016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7DD6978-7833-4913-8E49-2970CED2C8A3}" type="slidenum">
              <a:rPr lang="en-GB" smtClean="0"/>
              <a:t>‹#›</a:t>
            </a:fld>
            <a:endParaRPr lang="en-GB"/>
          </a:p>
        </p:txBody>
      </p:sp>
    </p:spTree>
    <p:extLst>
      <p:ext uri="{BB962C8B-B14F-4D97-AF65-F5344CB8AC3E}">
        <p14:creationId xmlns:p14="http://schemas.microsoft.com/office/powerpoint/2010/main" val="2537800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C411EC8-96BA-446C-BEF6-5B8A1AC4601F}" type="datetimeFigureOut">
              <a:rPr lang="en-GB" smtClean="0"/>
              <a:t>22/01/2016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7DD6978-7833-4913-8E49-2970CED2C8A3}" type="slidenum">
              <a:rPr lang="en-GB" smtClean="0"/>
              <a:t>‹#›</a:t>
            </a:fld>
            <a:endParaRPr lang="en-GB"/>
          </a:p>
        </p:txBody>
      </p:sp>
    </p:spTree>
    <p:extLst>
      <p:ext uri="{BB962C8B-B14F-4D97-AF65-F5344CB8AC3E}">
        <p14:creationId xmlns:p14="http://schemas.microsoft.com/office/powerpoint/2010/main" val="4005972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411EC8-96BA-446C-BEF6-5B8A1AC4601F}" type="datetimeFigureOut">
              <a:rPr lang="en-GB" smtClean="0"/>
              <a:t>22/01/2016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7DD6978-7833-4913-8E49-2970CED2C8A3}" type="slidenum">
              <a:rPr lang="en-GB" smtClean="0"/>
              <a:t>‹#›</a:t>
            </a:fld>
            <a:endParaRPr lang="en-GB"/>
          </a:p>
        </p:txBody>
      </p:sp>
    </p:spTree>
    <p:extLst>
      <p:ext uri="{BB962C8B-B14F-4D97-AF65-F5344CB8AC3E}">
        <p14:creationId xmlns:p14="http://schemas.microsoft.com/office/powerpoint/2010/main" val="2363383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411EC8-96BA-446C-BEF6-5B8A1AC4601F}" type="datetimeFigureOut">
              <a:rPr lang="en-GB" smtClean="0"/>
              <a:t>22/01/2016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7DD6978-7833-4913-8E49-2970CED2C8A3}" type="slidenum">
              <a:rPr lang="en-GB" smtClean="0"/>
              <a:t>‹#›</a:t>
            </a:fld>
            <a:endParaRPr lang="en-GB"/>
          </a:p>
        </p:txBody>
      </p:sp>
    </p:spTree>
    <p:extLst>
      <p:ext uri="{BB962C8B-B14F-4D97-AF65-F5344CB8AC3E}">
        <p14:creationId xmlns:p14="http://schemas.microsoft.com/office/powerpoint/2010/main" val="3207107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411EC8-96BA-446C-BEF6-5B8A1AC4601F}" type="datetimeFigureOut">
              <a:rPr lang="en-GB" smtClean="0"/>
              <a:t>22/01/2016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7DD6978-7833-4913-8E49-2970CED2C8A3}" type="slidenum">
              <a:rPr lang="en-GB" smtClean="0"/>
              <a:t>‹#›</a:t>
            </a:fld>
            <a:endParaRPr lang="en-GB"/>
          </a:p>
        </p:txBody>
      </p:sp>
    </p:spTree>
    <p:extLst>
      <p:ext uri="{BB962C8B-B14F-4D97-AF65-F5344CB8AC3E}">
        <p14:creationId xmlns:p14="http://schemas.microsoft.com/office/powerpoint/2010/main" val="205639449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2630"/>
            <a:ext cx="8229600" cy="994122"/>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186"/>
            <a:ext cx="8229600" cy="814673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411EC8-96BA-446C-BEF6-5B8A1AC4601F}" type="datetimeFigureOut">
              <a:rPr lang="en-GB" smtClean="0"/>
              <a:t>22/01/2016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DD6978-7833-4913-8E49-2970CED2C8A3}" type="slidenum">
              <a:rPr lang="en-GB" smtClean="0"/>
              <a:t>‹#›</a:t>
            </a:fld>
            <a:endParaRPr lang="en-GB"/>
          </a:p>
        </p:txBody>
      </p:sp>
      <p:sp>
        <p:nvSpPr>
          <p:cNvPr id="7" name="Rectangle 6"/>
          <p:cNvSpPr/>
          <p:nvPr/>
        </p:nvSpPr>
        <p:spPr>
          <a:xfrm>
            <a:off x="0" y="1196752"/>
            <a:ext cx="9144000" cy="144016"/>
          </a:xfrm>
          <a:prstGeom prst="rect">
            <a:avLst/>
          </a:prstGeom>
          <a:gradFill flip="none" rotWithShape="1">
            <a:gsLst>
              <a:gs pos="0">
                <a:srgbClr val="FF0000"/>
              </a:gs>
              <a:gs pos="84000">
                <a:srgbClr val="FFA41D"/>
              </a:gs>
              <a:gs pos="100000">
                <a:srgbClr val="FFC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857023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0" eaLnBrk="1" latinLnBrk="0" hangingPunct="1">
        <a:spcBef>
          <a:spcPct val="0"/>
        </a:spcBef>
        <a:buNone/>
        <a:defRPr sz="4400" kern="1200">
          <a:solidFill>
            <a:schemeClr val="accent1"/>
          </a:solidFill>
          <a:latin typeface="+mj-lt"/>
          <a:ea typeface="+mj-ea"/>
          <a:cs typeface="+mj-cs"/>
        </a:defRPr>
      </a:lvl1pPr>
    </p:titleStyle>
    <p:bodyStyle>
      <a:lvl1pPr marL="442913" indent="-442913" algn="l" defTabSz="914400" rtl="0" eaLnBrk="1" latinLnBrk="0" hangingPunct="1">
        <a:spcBef>
          <a:spcPct val="20000"/>
        </a:spcBef>
        <a:buFontTx/>
        <a:buBlip>
          <a:blip r:embed="rId13"/>
        </a:buBlip>
        <a:defRPr sz="3200" kern="1200">
          <a:solidFill>
            <a:schemeClr val="tx1"/>
          </a:solidFill>
          <a:latin typeface="+mn-lt"/>
          <a:ea typeface="+mn-ea"/>
          <a:cs typeface="+mn-cs"/>
        </a:defRPr>
      </a:lvl1pPr>
      <a:lvl2pPr marL="803275" indent="-346075" algn="l" defTabSz="914400" rtl="0" eaLnBrk="1" latinLnBrk="0" hangingPunct="1">
        <a:spcBef>
          <a:spcPct val="20000"/>
        </a:spcBef>
        <a:buFont typeface="Stencil" panose="040409050D0802020404" pitchFamily="82"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Stencil" panose="040409050D0802020404" pitchFamily="82"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Stencil" panose="040409050D0802020404" pitchFamily="82"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Stencil" panose="040409050D0802020404" pitchFamily="82"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 Id="rId3" Type="http://schemas.openxmlformats.org/officeDocument/2006/relationships/hyperlink" Target="http://www.computerweekly.com/"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rcuk.ac.uk/research/Pages/DataPolicy.aspx"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hyperlink" Target="http://www.rcuk.ac.uk/research/Pages/DataPolicy.aspx" TargetMode="Externa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g"/></Relationships>
</file>

<file path=ppt/slides/_rels/slide18.xml.rels><?xml version="1.0" encoding="UTF-8" standalone="yes"?>
<Relationships xmlns="http://schemas.openxmlformats.org/package/2006/relationships"><Relationship Id="rId3" Type="http://schemas.openxmlformats.org/officeDocument/2006/relationships/hyperlink" Target="http://research-data-toolkit.herts.ac.uk/document/research-project-file-plan/" TargetMode="External"/><Relationship Id="rId4" Type="http://schemas.openxmlformats.org/officeDocument/2006/relationships/hyperlink" Target="http://www.dcc.ac.uk/resources/how-guides/license-research-data" TargetMode="External"/><Relationship Id="rId5" Type="http://schemas.openxmlformats.org/officeDocument/2006/relationships/hyperlink" Target="http://www.data-archive.ac.uk/create-manage/consent-ethics/anonymisation" TargetMode="External"/><Relationship Id="rId1" Type="http://schemas.openxmlformats.org/officeDocument/2006/relationships/slideLayout" Target="../slideLayouts/slideLayout2.xml"/><Relationship Id="rId2" Type="http://schemas.openxmlformats.org/officeDocument/2006/relationships/hyperlink" Target="http://www.jiscdigitalmedia.ac.uk/guide/choosing-a-file-name/" TargetMode="Externa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hyperlink" Target="http://www.data-archive.ac.uk/create-manage/format/formats-table" TargetMode="External"/><Relationship Id="rId1" Type="http://schemas.openxmlformats.org/officeDocument/2006/relationships/tags" Target="../tags/tag2.x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29.jpg"/><Relationship Id="rId1" Type="http://schemas.openxmlformats.org/officeDocument/2006/relationships/slideLayout" Target="../slideLayouts/slideLayout2.xml"/><Relationship Id="rId2" Type="http://schemas.openxmlformats.org/officeDocument/2006/relationships/image" Target="../media/image27.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4" Type="http://schemas.openxmlformats.org/officeDocument/2006/relationships/image" Target="../media/image32.png"/><Relationship Id="rId5" Type="http://schemas.openxmlformats.org/officeDocument/2006/relationships/image" Target="../media/image33.jp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6.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 Id="rId3" Type="http://schemas.openxmlformats.org/officeDocument/2006/relationships/hyperlink" Target="http://www.dcc.ac.uk/drupal/resources/metadata-standard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 Id="rId3" Type="http://schemas.openxmlformats.org/officeDocument/2006/relationships/hyperlink" Target="https://www.lib.umn.edu/datamanagement/metadata"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data-archive.ac.uk/media/2894/managingsharing.pdf" TargetMode="External"/><Relationship Id="rId4" Type="http://schemas.openxmlformats.org/officeDocument/2006/relationships/image" Target="../media/image41.png"/><Relationship Id="rId1" Type="http://schemas.openxmlformats.org/officeDocument/2006/relationships/slideLayout" Target="../slideLayouts/slideLayout2.xml"/><Relationship Id="rId2"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hyperlink" Target="http://www.dcc.ac.uk/resources/external/tools-services/managing-active-research-data" TargetMode="External"/><Relationship Id="rId4" Type="http://schemas.openxmlformats.org/officeDocument/2006/relationships/image" Target="../media/image43.jpeg"/><Relationship Id="rId5" Type="http://schemas.openxmlformats.org/officeDocument/2006/relationships/image" Target="../media/image44.png"/><Relationship Id="rId6" Type="http://schemas.openxmlformats.org/officeDocument/2006/relationships/image" Target="../media/image45.png"/><Relationship Id="rId7" Type="http://schemas.openxmlformats.org/officeDocument/2006/relationships/image" Target="../media/image46.jpeg"/><Relationship Id="rId8" Type="http://schemas.openxmlformats.org/officeDocument/2006/relationships/image" Target="../media/image47.png"/><Relationship Id="rId1" Type="http://schemas.openxmlformats.org/officeDocument/2006/relationships/slideLayout" Target="../slideLayouts/slideLayout2.xml"/><Relationship Id="rId2" Type="http://schemas.openxmlformats.org/officeDocument/2006/relationships/image" Target="../media/image42.png"/></Relationships>
</file>

<file path=ppt/slides/_rels/slide34.xml.rels><?xml version="1.0" encoding="UTF-8" standalone="yes"?>
<Relationships xmlns="http://schemas.openxmlformats.org/package/2006/relationships"><Relationship Id="rId3" Type="http://schemas.openxmlformats.org/officeDocument/2006/relationships/hyperlink" Target="http://www.flashdrivepros.com/" TargetMode="External"/><Relationship Id="rId4" Type="http://schemas.openxmlformats.org/officeDocument/2006/relationships/hyperlink" Target="http://www.weirdworldnews.org/" TargetMode="External"/><Relationship Id="rId5" Type="http://schemas.openxmlformats.org/officeDocument/2006/relationships/hyperlink" Target="http://www.truthdig.com/cartoon/item/nsa_its_just_metadata_20130812" TargetMode="External"/><Relationship Id="rId6" Type="http://schemas.openxmlformats.org/officeDocument/2006/relationships/hyperlink" Target="http://www.nationalgeographic.com/mission/enduringvoices/expeditions.html" TargetMode="External"/><Relationship Id="rId7" Type="http://schemas.openxmlformats.org/officeDocument/2006/relationships/hyperlink" Target="mailto:J.Rans@ed.ac.uk" TargetMode="External"/><Relationship Id="rId8" Type="http://schemas.openxmlformats.org/officeDocument/2006/relationships/image" Target="../media/image2.png"/><Relationship Id="rId9" Type="http://schemas.openxmlformats.org/officeDocument/2006/relationships/image" Target="../media/image48.jpg"/><Relationship Id="rId1" Type="http://schemas.openxmlformats.org/officeDocument/2006/relationships/slideLayout" Target="../slideLayouts/slideLayout2.xml"/><Relationship Id="rId2" Type="http://schemas.openxmlformats.org/officeDocument/2006/relationships/hyperlink" Target="http://www.computerweekly.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11" Type="http://schemas.openxmlformats.org/officeDocument/2006/relationships/hyperlink" Target="http://www.aoml.noaa.gov/phod/graphics/dacdata/globpop.gif" TargetMode="External"/><Relationship Id="rId12"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jpeg"/><Relationship Id="rId6" Type="http://schemas.openxmlformats.org/officeDocument/2006/relationships/image" Target="../media/image12.png"/><Relationship Id="rId7" Type="http://schemas.openxmlformats.org/officeDocument/2006/relationships/image" Target="../media/image13.jpeg"/><Relationship Id="rId8" Type="http://schemas.openxmlformats.org/officeDocument/2006/relationships/image" Target="../media/image14.png"/><Relationship Id="rId9" Type="http://schemas.openxmlformats.org/officeDocument/2006/relationships/hyperlink" Target="http://www.aoml.noaa.gov/phod/dac/array_growth.html" TargetMode="External"/><Relationship Id="rId10"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1" Type="http://schemas.openxmlformats.org/officeDocument/2006/relationships/tags" Target="../tags/tag1.xml"/><Relationship Id="rId2"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hyperlink" Target="http://news.bbc.co.uk/1/hi/uk/8332445.st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9592" y="2492896"/>
            <a:ext cx="7342584" cy="1470025"/>
          </a:xfrm>
        </p:spPr>
        <p:txBody>
          <a:bodyPr>
            <a:normAutofit fontScale="90000"/>
          </a:bodyPr>
          <a:lstStyle/>
          <a:p>
            <a:r>
              <a:rPr lang="en-GB" dirty="0" smtClean="0"/>
              <a:t>Introduction to Research Data Management</a:t>
            </a:r>
            <a:br>
              <a:rPr lang="en-GB" dirty="0" smtClean="0"/>
            </a:br>
            <a:r>
              <a:rPr lang="en-GB" sz="3100" dirty="0" smtClean="0"/>
              <a:t>20</a:t>
            </a:r>
            <a:r>
              <a:rPr lang="en-GB" sz="3100" baseline="30000" dirty="0" smtClean="0"/>
              <a:t>th</a:t>
            </a:r>
            <a:r>
              <a:rPr lang="en-GB" sz="3100" dirty="0" smtClean="0"/>
              <a:t> January 2016</a:t>
            </a:r>
            <a:endParaRPr lang="en-GB" sz="3100" dirty="0"/>
          </a:p>
        </p:txBody>
      </p:sp>
      <p:sp>
        <p:nvSpPr>
          <p:cNvPr id="3" name="Subtitle 2"/>
          <p:cNvSpPr>
            <a:spLocks noGrp="1"/>
          </p:cNvSpPr>
          <p:nvPr>
            <p:ph type="subTitle" idx="1"/>
          </p:nvPr>
        </p:nvSpPr>
        <p:spPr>
          <a:xfrm>
            <a:off x="1331640" y="4293096"/>
            <a:ext cx="6400800" cy="1752600"/>
          </a:xfrm>
        </p:spPr>
        <p:txBody>
          <a:bodyPr/>
          <a:lstStyle/>
          <a:p>
            <a:r>
              <a:rPr lang="en-GB" dirty="0" smtClean="0"/>
              <a:t>Jonathan Rans</a:t>
            </a:r>
          </a:p>
          <a:p>
            <a:r>
              <a:rPr lang="en-GB" dirty="0" smtClean="0"/>
              <a:t>Digital Curation Centre</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6093296"/>
            <a:ext cx="1554163"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195736" y="6183267"/>
            <a:ext cx="6480720" cy="276999"/>
          </a:xfrm>
          <a:prstGeom prst="rect">
            <a:avLst/>
          </a:prstGeom>
          <a:noFill/>
        </p:spPr>
        <p:txBody>
          <a:bodyPr wrap="square" rtlCol="0">
            <a:spAutoFit/>
          </a:bodyPr>
          <a:lstStyle/>
          <a:p>
            <a:r>
              <a:rPr lang="en-GB" sz="1200" dirty="0"/>
              <a:t>This work is licensed under the Creative Commons Attribution 2.5 UK: Scotland License. </a:t>
            </a:r>
          </a:p>
        </p:txBody>
      </p:sp>
    </p:spTree>
    <p:extLst>
      <p:ext uri="{BB962C8B-B14F-4D97-AF65-F5344CB8AC3E}">
        <p14:creationId xmlns:p14="http://schemas.microsoft.com/office/powerpoint/2010/main" val="29984028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74612" y="260648"/>
            <a:ext cx="9099550" cy="922114"/>
          </a:xfrm>
        </p:spPr>
        <p:txBody>
          <a:bodyPr>
            <a:normAutofit fontScale="90000"/>
          </a:bodyPr>
          <a:lstStyle/>
          <a:p>
            <a:r>
              <a:rPr lang="en-GB" altLang="en-US" sz="4000" dirty="0" smtClean="0"/>
              <a:t>What if you had to produce a researcher’s data?</a:t>
            </a:r>
          </a:p>
        </p:txBody>
      </p:sp>
      <p:pic>
        <p:nvPicPr>
          <p:cNvPr id="8195" name="Content Placeholder 3" descr="Capture.PN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46075" y="1517650"/>
            <a:ext cx="5981700" cy="4467225"/>
          </a:xfrm>
        </p:spPr>
      </p:pic>
      <p:pic>
        <p:nvPicPr>
          <p:cNvPr id="8196" name="Picture 4" descr="Captur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60775" y="3416300"/>
            <a:ext cx="5464175" cy="327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2" descr="Times Higher Educ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9100" y="5935663"/>
            <a:ext cx="1008063"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6" descr="Capture.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60363" y="5915025"/>
            <a:ext cx="26479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46310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descr="Captur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50988" y="1385888"/>
            <a:ext cx="6069012" cy="522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itle 4"/>
          <p:cNvSpPr>
            <a:spLocks noGrp="1"/>
          </p:cNvSpPr>
          <p:nvPr>
            <p:ph type="title"/>
          </p:nvPr>
        </p:nvSpPr>
        <p:spPr>
          <a:xfrm>
            <a:off x="470694" y="188640"/>
            <a:ext cx="8229600" cy="1008062"/>
          </a:xfrm>
        </p:spPr>
        <p:txBody>
          <a:bodyPr/>
          <a:lstStyle/>
          <a:p>
            <a:r>
              <a:rPr lang="en-GB" altLang="en-US" dirty="0" smtClean="0"/>
              <a:t>What is the worst-case scenario?</a:t>
            </a:r>
          </a:p>
        </p:txBody>
      </p:sp>
      <p:sp>
        <p:nvSpPr>
          <p:cNvPr id="7" name="Rectangle 6"/>
          <p:cNvSpPr/>
          <p:nvPr/>
        </p:nvSpPr>
        <p:spPr>
          <a:xfrm>
            <a:off x="2189163" y="6348413"/>
            <a:ext cx="6376987" cy="461962"/>
          </a:xfrm>
          <a:prstGeom prst="rect">
            <a:avLst/>
          </a:prstGeom>
        </p:spPr>
        <p:txBody>
          <a:bodyPr>
            <a:spAutoFit/>
          </a:bodyPr>
          <a:lstStyle/>
          <a:p>
            <a:pPr>
              <a:defRPr/>
            </a:pPr>
            <a:r>
              <a:rPr lang="en-GB" dirty="0">
                <a:latin typeface="+mn-lt"/>
                <a:hlinkClick r:id="rId3"/>
              </a:rPr>
              <a:t>http://www.computerweekly.com</a:t>
            </a:r>
            <a:endParaRPr lang="en-GB" dirty="0">
              <a:latin typeface="+mn-lt"/>
            </a:endParaRPr>
          </a:p>
        </p:txBody>
      </p:sp>
    </p:spTree>
    <p:extLst>
      <p:ext uri="{BB962C8B-B14F-4D97-AF65-F5344CB8AC3E}">
        <p14:creationId xmlns:p14="http://schemas.microsoft.com/office/powerpoint/2010/main" val="35696646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143000"/>
          </a:xfrm>
        </p:spPr>
        <p:txBody>
          <a:bodyPr/>
          <a:lstStyle/>
          <a:p>
            <a:r>
              <a:rPr lang="en-GB" dirty="0" smtClean="0"/>
              <a:t>Why make data available?</a:t>
            </a:r>
            <a:endParaRPr lang="en-GB" dirty="0"/>
          </a:p>
        </p:txBody>
      </p:sp>
      <p:pic>
        <p:nvPicPr>
          <p:cNvPr id="4" name="Picture 1" descr="C:\Users\slj2z\AppData\Local\Microsoft\Windows\Temporary Internet Files\Content.Outlook\3N1UC24W\OpenScience.png"/>
          <p:cNvPicPr>
            <a:picLocks noChangeAspect="1" noChangeArrowheads="1"/>
          </p:cNvPicPr>
          <p:nvPr/>
        </p:nvPicPr>
        <p:blipFill>
          <a:blip r:embed="rId3" cstate="print"/>
          <a:srcRect/>
          <a:stretch>
            <a:fillRect/>
          </a:stretch>
        </p:blipFill>
        <p:spPr bwMode="auto">
          <a:xfrm>
            <a:off x="1043608" y="1340768"/>
            <a:ext cx="6949744" cy="5212308"/>
          </a:xfrm>
          <a:prstGeom prst="rect">
            <a:avLst/>
          </a:prstGeom>
          <a:noFill/>
          <a:ln w="9525">
            <a:noFill/>
            <a:miter lim="800000"/>
            <a:headEnd/>
            <a:tailEnd/>
          </a:ln>
        </p:spPr>
      </p:pic>
    </p:spTree>
    <p:extLst>
      <p:ext uri="{BB962C8B-B14F-4D97-AF65-F5344CB8AC3E}">
        <p14:creationId xmlns:p14="http://schemas.microsoft.com/office/powerpoint/2010/main" val="42401926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do funders expect?</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340768"/>
            <a:ext cx="9144000" cy="5517232"/>
          </a:xfrm>
        </p:spPr>
      </p:pic>
    </p:spTree>
    <p:extLst>
      <p:ext uri="{BB962C8B-B14F-4D97-AF65-F5344CB8AC3E}">
        <p14:creationId xmlns:p14="http://schemas.microsoft.com/office/powerpoint/2010/main" val="23152618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bwMode="auto">
          <a:xfrm>
            <a:off x="467544" y="476672"/>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GB" dirty="0" smtClean="0"/>
              <a:t>RCUK Common Principles in brief</a:t>
            </a:r>
          </a:p>
        </p:txBody>
      </p:sp>
      <p:sp>
        <p:nvSpPr>
          <p:cNvPr id="8195" name="Content Placeholder 2"/>
          <p:cNvSpPr>
            <a:spLocks noGrp="1"/>
          </p:cNvSpPr>
          <p:nvPr>
            <p:ph idx="1"/>
          </p:nvPr>
        </p:nvSpPr>
        <p:spPr bwMode="auto">
          <a:xfrm>
            <a:off x="395536" y="1484784"/>
            <a:ext cx="8424936" cy="53732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marL="514350" indent="-514350">
              <a:spcAft>
                <a:spcPts val="1800"/>
              </a:spcAft>
              <a:buFont typeface="Arial" pitchFamily="34" charset="0"/>
              <a:buAutoNum type="arabicPeriod"/>
            </a:pPr>
            <a:r>
              <a:rPr lang="en-GB" sz="2400" dirty="0" smtClean="0"/>
              <a:t>Make data openly available where possible</a:t>
            </a:r>
          </a:p>
          <a:p>
            <a:pPr marL="514350" indent="-514350">
              <a:spcAft>
                <a:spcPts val="1800"/>
              </a:spcAft>
              <a:buFont typeface="Arial" pitchFamily="34" charset="0"/>
              <a:buAutoNum type="arabicPeriod"/>
            </a:pPr>
            <a:r>
              <a:rPr lang="en-GB" sz="2400" dirty="0" smtClean="0"/>
              <a:t>Have policies &amp; plans. Preserve data of long-term value</a:t>
            </a:r>
          </a:p>
          <a:p>
            <a:pPr marL="514350" indent="-514350">
              <a:spcAft>
                <a:spcPts val="1800"/>
              </a:spcAft>
              <a:buFont typeface="Arial" pitchFamily="34" charset="0"/>
              <a:buAutoNum type="arabicPeriod"/>
            </a:pPr>
            <a:r>
              <a:rPr lang="en-GB" sz="2400" dirty="0" smtClean="0"/>
              <a:t>Metadata for discovery / reuse. Link to data from publications</a:t>
            </a:r>
          </a:p>
          <a:p>
            <a:pPr marL="514350" indent="-514350">
              <a:spcAft>
                <a:spcPts val="1800"/>
              </a:spcAft>
              <a:buFont typeface="Arial" pitchFamily="34" charset="0"/>
              <a:buAutoNum type="arabicPeriod"/>
            </a:pPr>
            <a:r>
              <a:rPr lang="en-GB" sz="2400" dirty="0" smtClean="0"/>
              <a:t>Be mindful of legal, ethical and commercial constraints</a:t>
            </a:r>
          </a:p>
          <a:p>
            <a:pPr marL="514350" indent="-514350">
              <a:spcAft>
                <a:spcPts val="1800"/>
              </a:spcAft>
              <a:buFont typeface="Arial" pitchFamily="34" charset="0"/>
              <a:buAutoNum type="arabicPeriod"/>
            </a:pPr>
            <a:r>
              <a:rPr lang="en-GB" sz="2400" dirty="0" smtClean="0"/>
              <a:t>Allow limited embargoes to protect the effort of creators</a:t>
            </a:r>
          </a:p>
          <a:p>
            <a:pPr marL="514350" indent="-514350">
              <a:spcAft>
                <a:spcPts val="1800"/>
              </a:spcAft>
              <a:buFont typeface="Arial" pitchFamily="34" charset="0"/>
              <a:buAutoNum type="arabicPeriod"/>
            </a:pPr>
            <a:r>
              <a:rPr lang="en-GB" sz="2400" dirty="0" smtClean="0"/>
              <a:t>Acknowledge sources to recognise IP and abide by T&amp;Cs</a:t>
            </a:r>
          </a:p>
          <a:p>
            <a:pPr marL="514350" indent="-514350">
              <a:spcAft>
                <a:spcPts val="1800"/>
              </a:spcAft>
              <a:buFont typeface="Arial" pitchFamily="34" charset="0"/>
              <a:buAutoNum type="arabicPeriod"/>
            </a:pPr>
            <a:r>
              <a:rPr lang="en-GB" sz="2400" dirty="0" smtClean="0"/>
              <a:t>Ensure cost-effective use of public funds for RDM  </a:t>
            </a:r>
          </a:p>
          <a:p>
            <a:pPr marL="514350" indent="-514350" algn="ctr">
              <a:spcBef>
                <a:spcPts val="600"/>
              </a:spcBef>
              <a:spcAft>
                <a:spcPts val="1200"/>
              </a:spcAft>
              <a:buFont typeface="Arial" pitchFamily="34" charset="0"/>
              <a:buNone/>
            </a:pPr>
            <a:r>
              <a:rPr lang="en-GB" sz="2400" dirty="0" smtClean="0">
                <a:hlinkClick r:id="rId2"/>
              </a:rPr>
              <a:t>www.rcuk.ac.uk/research/Pages/DataPolicy.aspx</a:t>
            </a:r>
            <a:r>
              <a:rPr lang="en-GB" sz="2400" dirty="0" smtClean="0"/>
              <a:t> </a:t>
            </a:r>
          </a:p>
        </p:txBody>
      </p:sp>
    </p:spTree>
    <p:extLst>
      <p:ext uri="{BB962C8B-B14F-4D97-AF65-F5344CB8AC3E}">
        <p14:creationId xmlns:p14="http://schemas.microsoft.com/office/powerpoint/2010/main" val="42674079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95288" y="476250"/>
            <a:ext cx="8229600" cy="865188"/>
          </a:xfrm>
        </p:spPr>
        <p:txBody>
          <a:bodyPr anchor="t"/>
          <a:lstStyle/>
          <a:p>
            <a:pPr eaLnBrk="1" hangingPunct="1"/>
            <a:r>
              <a:rPr lang="en-GB" altLang="en-US" dirty="0" smtClean="0"/>
              <a:t>Ultimately funders expect:</a:t>
            </a:r>
          </a:p>
        </p:txBody>
      </p:sp>
      <p:sp>
        <p:nvSpPr>
          <p:cNvPr id="8195" name="Rectangle 3"/>
          <p:cNvSpPr>
            <a:spLocks noGrp="1" noChangeArrowheads="1"/>
          </p:cNvSpPr>
          <p:nvPr>
            <p:ph type="body" idx="1"/>
          </p:nvPr>
        </p:nvSpPr>
        <p:spPr>
          <a:xfrm>
            <a:off x="250825" y="1556792"/>
            <a:ext cx="8893175" cy="4104456"/>
          </a:xfrm>
        </p:spPr>
        <p:txBody>
          <a:bodyPr rtlCol="0">
            <a:normAutofit fontScale="85000" lnSpcReduction="20000"/>
          </a:bodyPr>
          <a:lstStyle/>
          <a:p>
            <a:pPr eaLnBrk="1" fontAlgn="auto" hangingPunct="1">
              <a:spcAft>
                <a:spcPts val="0"/>
              </a:spcAft>
              <a:defRPr/>
            </a:pPr>
            <a:r>
              <a:rPr lang="en-GB" sz="3300" dirty="0" smtClean="0"/>
              <a:t>Data management plans</a:t>
            </a:r>
          </a:p>
          <a:p>
            <a:pPr lvl="1">
              <a:defRPr/>
            </a:pPr>
            <a:endParaRPr lang="en-GB" sz="2900" dirty="0" smtClean="0"/>
          </a:p>
          <a:p>
            <a:pPr eaLnBrk="1" fontAlgn="auto" hangingPunct="1">
              <a:spcAft>
                <a:spcPts val="0"/>
              </a:spcAft>
              <a:defRPr/>
            </a:pPr>
            <a:r>
              <a:rPr lang="en-GB" sz="3300" dirty="0" smtClean="0"/>
              <a:t>timely release of data</a:t>
            </a:r>
          </a:p>
          <a:p>
            <a:pPr lvl="1" eaLnBrk="1" fontAlgn="auto" hangingPunct="1">
              <a:spcAft>
                <a:spcPts val="0"/>
              </a:spcAft>
              <a:buFontTx/>
              <a:buChar char="-"/>
              <a:defRPr/>
            </a:pPr>
            <a:r>
              <a:rPr lang="en-GB" dirty="0" smtClean="0"/>
              <a:t>once patents are filed or on (acceptance for) publication</a:t>
            </a:r>
          </a:p>
          <a:p>
            <a:pPr lvl="1" eaLnBrk="1" fontAlgn="auto" hangingPunct="1">
              <a:spcAft>
                <a:spcPts val="0"/>
              </a:spcAft>
              <a:defRPr/>
            </a:pPr>
            <a:endParaRPr lang="en-GB" sz="3300" dirty="0" smtClean="0"/>
          </a:p>
          <a:p>
            <a:pPr eaLnBrk="1" fontAlgn="auto" hangingPunct="1">
              <a:spcAft>
                <a:spcPts val="0"/>
              </a:spcAft>
              <a:defRPr/>
            </a:pPr>
            <a:r>
              <a:rPr lang="en-GB" sz="3300" dirty="0" smtClean="0"/>
              <a:t>open data sharing</a:t>
            </a:r>
          </a:p>
          <a:p>
            <a:pPr lvl="1" eaLnBrk="1" fontAlgn="auto" hangingPunct="1">
              <a:spcAft>
                <a:spcPts val="0"/>
              </a:spcAft>
              <a:buFontTx/>
              <a:buChar char="-"/>
              <a:defRPr/>
            </a:pPr>
            <a:r>
              <a:rPr lang="en-GB" dirty="0" smtClean="0"/>
              <a:t>minimal or no restrictions if possible</a:t>
            </a:r>
          </a:p>
          <a:p>
            <a:pPr eaLnBrk="1" fontAlgn="auto" hangingPunct="1">
              <a:spcAft>
                <a:spcPts val="0"/>
              </a:spcAft>
              <a:defRPr/>
            </a:pPr>
            <a:endParaRPr lang="en-GB" sz="3300" dirty="0" smtClean="0"/>
          </a:p>
          <a:p>
            <a:pPr eaLnBrk="1" fontAlgn="auto" hangingPunct="1">
              <a:spcAft>
                <a:spcPts val="0"/>
              </a:spcAft>
              <a:defRPr/>
            </a:pPr>
            <a:r>
              <a:rPr lang="en-GB" sz="3300" dirty="0" smtClean="0"/>
              <a:t>preservation of data </a:t>
            </a:r>
          </a:p>
          <a:p>
            <a:pPr lvl="1" eaLnBrk="1" fontAlgn="auto" hangingPunct="1">
              <a:spcAft>
                <a:spcPts val="0"/>
              </a:spcAft>
              <a:buFontTx/>
              <a:buChar char="-"/>
              <a:defRPr/>
            </a:pPr>
            <a:r>
              <a:rPr lang="en-GB" dirty="0" smtClean="0"/>
              <a:t>typically 5-10+ years if of long-term value</a:t>
            </a:r>
          </a:p>
          <a:p>
            <a:pPr lvl="1" eaLnBrk="1" fontAlgn="auto" hangingPunct="1">
              <a:spcAft>
                <a:spcPts val="0"/>
              </a:spcAft>
              <a:buFontTx/>
              <a:buNone/>
              <a:defRPr/>
            </a:pPr>
            <a:endParaRPr lang="en-GB" sz="2000" dirty="0" smtClean="0"/>
          </a:p>
          <a:p>
            <a:pPr eaLnBrk="1" fontAlgn="auto" hangingPunct="1">
              <a:spcAft>
                <a:spcPts val="0"/>
              </a:spcAft>
              <a:buFontTx/>
              <a:buNone/>
              <a:defRPr/>
            </a:pPr>
            <a:endParaRPr lang="en-GB" sz="2400" dirty="0" smtClean="0"/>
          </a:p>
        </p:txBody>
      </p:sp>
      <p:pic>
        <p:nvPicPr>
          <p:cNvPr id="17412" name="Picture 3" descr="5093053155_515aedf1e8_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3429000"/>
            <a:ext cx="2987675"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TextBox 4"/>
          <p:cNvSpPr txBox="1">
            <a:spLocks noChangeArrowheads="1"/>
          </p:cNvSpPr>
          <p:nvPr/>
        </p:nvSpPr>
        <p:spPr bwMode="auto">
          <a:xfrm>
            <a:off x="1448395" y="5691286"/>
            <a:ext cx="6370637" cy="1108075"/>
          </a:xfrm>
          <a:prstGeom prst="rect">
            <a:avLst/>
          </a:prstGeom>
          <a:noFill/>
          <a:ln w="57150">
            <a:solidFill>
              <a:srgbClr val="FC6204"/>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ts val="1200"/>
              </a:spcBef>
              <a:buClr>
                <a:schemeClr val="bg1"/>
              </a:buClr>
              <a:buFont typeface="Arial" pitchFamily="34" charset="0"/>
              <a:buNone/>
            </a:pPr>
            <a:endParaRPr lang="en-GB" altLang="en-US" sz="600"/>
          </a:p>
          <a:p>
            <a:pPr algn="ctr" eaLnBrk="1" hangingPunct="1">
              <a:spcBef>
                <a:spcPct val="0"/>
              </a:spcBef>
              <a:buClr>
                <a:schemeClr val="bg1"/>
              </a:buClr>
              <a:buFont typeface="Arial" pitchFamily="34" charset="0"/>
              <a:buNone/>
            </a:pPr>
            <a:r>
              <a:rPr lang="en-GB" altLang="en-US" sz="2400"/>
              <a:t>See the RCUK Common Principles on Data Policy: </a:t>
            </a:r>
          </a:p>
          <a:p>
            <a:pPr algn="ctr" eaLnBrk="1" hangingPunct="1">
              <a:buClr>
                <a:schemeClr val="bg1"/>
              </a:buClr>
              <a:buFont typeface="Arial" pitchFamily="34" charset="0"/>
              <a:buNone/>
            </a:pPr>
            <a:r>
              <a:rPr lang="en-GB" altLang="en-US" sz="2400">
                <a:hlinkClick r:id="rId4"/>
              </a:rPr>
              <a:t>www.rcuk.ac.uk/research/Pages/DataPolicy.aspx</a:t>
            </a:r>
            <a:r>
              <a:rPr lang="en-GB" altLang="en-US" sz="2400"/>
              <a:t> </a:t>
            </a:r>
          </a:p>
          <a:p>
            <a:pPr algn="ctr" eaLnBrk="1" hangingPunct="1">
              <a:buClr>
                <a:schemeClr val="bg1"/>
              </a:buClr>
              <a:buFont typeface="Arial" pitchFamily="34" charset="0"/>
              <a:buNone/>
            </a:pPr>
            <a:endParaRPr lang="en-GB" altLang="en-US" sz="600"/>
          </a:p>
        </p:txBody>
      </p:sp>
    </p:spTree>
    <p:extLst>
      <p:ext uri="{BB962C8B-B14F-4D97-AF65-F5344CB8AC3E}">
        <p14:creationId xmlns:p14="http://schemas.microsoft.com/office/powerpoint/2010/main" val="26354725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involved in RDM?</a:t>
            </a:r>
            <a:endParaRPr lang="en-GB" dirty="0"/>
          </a:p>
        </p:txBody>
      </p:sp>
      <p:sp>
        <p:nvSpPr>
          <p:cNvPr id="3" name="Content Placeholder 2"/>
          <p:cNvSpPr>
            <a:spLocks noGrp="1"/>
          </p:cNvSpPr>
          <p:nvPr>
            <p:ph idx="1"/>
          </p:nvPr>
        </p:nvSpPr>
        <p:spPr>
          <a:xfrm>
            <a:off x="467544" y="1628800"/>
            <a:ext cx="5040560" cy="4824537"/>
          </a:xfrm>
        </p:spPr>
        <p:txBody>
          <a:bodyPr>
            <a:normAutofit fontScale="85000" lnSpcReduction="10000"/>
          </a:bodyPr>
          <a:lstStyle/>
          <a:p>
            <a:r>
              <a:rPr lang="en-GB" dirty="0"/>
              <a:t>Data Management Planning</a:t>
            </a:r>
          </a:p>
          <a:p>
            <a:r>
              <a:rPr lang="en-GB" dirty="0"/>
              <a:t>Data creation</a:t>
            </a:r>
          </a:p>
          <a:p>
            <a:r>
              <a:rPr lang="en-GB" dirty="0"/>
              <a:t>Annotating / documenting data</a:t>
            </a:r>
          </a:p>
          <a:p>
            <a:r>
              <a:rPr lang="en-GB" dirty="0"/>
              <a:t>Analysis, use, versioning</a:t>
            </a:r>
          </a:p>
          <a:p>
            <a:r>
              <a:rPr lang="en-GB" dirty="0"/>
              <a:t>Storage and backup</a:t>
            </a:r>
          </a:p>
          <a:p>
            <a:r>
              <a:rPr lang="en-GB" dirty="0"/>
              <a:t>Publishing papers and data</a:t>
            </a:r>
          </a:p>
          <a:p>
            <a:r>
              <a:rPr lang="en-GB" dirty="0"/>
              <a:t>Preparing for deposit</a:t>
            </a:r>
          </a:p>
          <a:p>
            <a:r>
              <a:rPr lang="en-GB" dirty="0"/>
              <a:t>Archiving and sharing</a:t>
            </a:r>
          </a:p>
          <a:p>
            <a:r>
              <a:rPr lang="en-GB" dirty="0"/>
              <a:t>Licensing</a:t>
            </a:r>
          </a:p>
          <a:p>
            <a:r>
              <a:rPr lang="en-GB" dirty="0"/>
              <a:t>Citing</a:t>
            </a:r>
            <a:r>
              <a:rPr lang="en-GB" dirty="0" smtClean="0"/>
              <a:t>…</a:t>
            </a:r>
            <a:endParaRPr lang="en-GB" dirty="0"/>
          </a:p>
        </p:txBody>
      </p:sp>
      <p:graphicFrame>
        <p:nvGraphicFramePr>
          <p:cNvPr id="6" name="Diagram 5"/>
          <p:cNvGraphicFramePr/>
          <p:nvPr>
            <p:extLst>
              <p:ext uri="{D42A27DB-BD31-4B8C-83A1-F6EECF244321}">
                <p14:modId xmlns:p14="http://schemas.microsoft.com/office/powerpoint/2010/main" val="2653291527"/>
              </p:ext>
            </p:extLst>
          </p:nvPr>
        </p:nvGraphicFramePr>
        <p:xfrm>
          <a:off x="4067944" y="2132856"/>
          <a:ext cx="5724128" cy="37444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11552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Active data management</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27" y="1340768"/>
            <a:ext cx="9142007" cy="4752528"/>
          </a:xfrm>
        </p:spPr>
      </p:pic>
    </p:spTree>
    <p:extLst>
      <p:ext uri="{BB962C8B-B14F-4D97-AF65-F5344CB8AC3E}">
        <p14:creationId xmlns:p14="http://schemas.microsoft.com/office/powerpoint/2010/main" val="27210521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Data creation</a:t>
            </a:r>
            <a:endParaRPr lang="en-GB" dirty="0"/>
          </a:p>
        </p:txBody>
      </p:sp>
      <p:sp>
        <p:nvSpPr>
          <p:cNvPr id="3" name="Content Placeholder 2"/>
          <p:cNvSpPr>
            <a:spLocks noGrp="1"/>
          </p:cNvSpPr>
          <p:nvPr>
            <p:ph idx="1"/>
          </p:nvPr>
        </p:nvSpPr>
        <p:spPr/>
        <p:txBody>
          <a:bodyPr>
            <a:normAutofit/>
          </a:bodyPr>
          <a:lstStyle/>
          <a:p>
            <a:r>
              <a:rPr lang="en-GB" dirty="0" smtClean="0"/>
              <a:t>Adopt file naming conventions:</a:t>
            </a:r>
          </a:p>
          <a:p>
            <a:pPr lvl="1"/>
            <a:r>
              <a:rPr lang="en-GB" sz="2000" dirty="0">
                <a:hlinkClick r:id="rId2"/>
              </a:rPr>
              <a:t>http://www.jiscdigitalmedia.ac.uk/guide/choosing-a-file-name</a:t>
            </a:r>
            <a:r>
              <a:rPr lang="en-GB" sz="2000" dirty="0" smtClean="0">
                <a:hlinkClick r:id="rId2"/>
              </a:rPr>
              <a:t>/</a:t>
            </a:r>
            <a:endParaRPr lang="en-GB" dirty="0"/>
          </a:p>
          <a:p>
            <a:r>
              <a:rPr lang="en-GB" dirty="0" smtClean="0"/>
              <a:t>Design a good project folder structure</a:t>
            </a:r>
          </a:p>
          <a:p>
            <a:pPr lvl="1"/>
            <a:r>
              <a:rPr lang="en-GB" sz="2000" dirty="0">
                <a:hlinkClick r:id="rId3"/>
              </a:rPr>
              <a:t>http://research-data-toolkit.herts.ac.uk/document/research-project-file-plan</a:t>
            </a:r>
            <a:r>
              <a:rPr lang="en-GB" sz="2000" dirty="0" smtClean="0">
                <a:hlinkClick r:id="rId3"/>
              </a:rPr>
              <a:t>/</a:t>
            </a:r>
            <a:r>
              <a:rPr lang="en-GB" sz="2000" dirty="0" smtClean="0"/>
              <a:t> </a:t>
            </a:r>
            <a:endParaRPr lang="en-GB" sz="2000" dirty="0"/>
          </a:p>
          <a:p>
            <a:r>
              <a:rPr lang="en-GB" dirty="0"/>
              <a:t>Ensure consent forms, licences and partnership agreements don’t restrict opportunities to share data</a:t>
            </a:r>
          </a:p>
          <a:p>
            <a:pPr lvl="1"/>
            <a:r>
              <a:rPr lang="en-GB" sz="2000" dirty="0">
                <a:hlinkClick r:id="rId4"/>
              </a:rPr>
              <a:t>http://www.dcc.ac.uk/resources/how-guides/license-research-data</a:t>
            </a:r>
            <a:r>
              <a:rPr lang="en-GB" sz="2000" dirty="0"/>
              <a:t> </a:t>
            </a:r>
          </a:p>
          <a:p>
            <a:pPr lvl="1"/>
            <a:r>
              <a:rPr lang="en-GB" sz="2000" dirty="0">
                <a:hlinkClick r:id="rId5"/>
              </a:rPr>
              <a:t>http://www.data-archive.ac.uk/create-manage/consent-ethics/anonymisation</a:t>
            </a:r>
            <a:r>
              <a:rPr lang="en-GB" sz="2000" dirty="0"/>
              <a:t> </a:t>
            </a:r>
          </a:p>
        </p:txBody>
      </p:sp>
    </p:spTree>
    <p:extLst>
      <p:ext uri="{BB962C8B-B14F-4D97-AF65-F5344CB8AC3E}">
        <p14:creationId xmlns:p14="http://schemas.microsoft.com/office/powerpoint/2010/main" val="39197050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6"/>
          <p:cNvSpPr>
            <a:spLocks noGrp="1"/>
          </p:cNvSpPr>
          <p:nvPr>
            <p:ph type="title"/>
          </p:nvPr>
        </p:nvSpPr>
        <p:spPr>
          <a:xfrm>
            <a:off x="63500" y="219075"/>
            <a:ext cx="9020175" cy="935038"/>
          </a:xfrm>
        </p:spPr>
        <p:txBody>
          <a:bodyPr/>
          <a:lstStyle/>
          <a:p>
            <a:pPr eaLnBrk="1" hangingPunct="1"/>
            <a:r>
              <a:rPr lang="en-US" altLang="en-US" sz="4000" smtClean="0">
                <a:ea typeface="ＭＳ Ｐゴシック" pitchFamily="34" charset="-128"/>
              </a:rPr>
              <a:t>Some formats are better for long-term</a:t>
            </a:r>
          </a:p>
        </p:txBody>
      </p:sp>
      <p:sp>
        <p:nvSpPr>
          <p:cNvPr id="32771" name="Content Placeholder 17"/>
          <p:cNvSpPr>
            <a:spLocks noGrp="1"/>
          </p:cNvSpPr>
          <p:nvPr>
            <p:ph idx="1"/>
          </p:nvPr>
        </p:nvSpPr>
        <p:spPr>
          <a:xfrm>
            <a:off x="604838" y="1319213"/>
            <a:ext cx="7921625" cy="2106612"/>
          </a:xfrm>
        </p:spPr>
        <p:txBody>
          <a:bodyPr>
            <a:normAutofit fontScale="92500" lnSpcReduction="10000"/>
          </a:bodyPr>
          <a:lstStyle/>
          <a:p>
            <a:pPr eaLnBrk="1" hangingPunct="1">
              <a:spcBef>
                <a:spcPts val="0"/>
              </a:spcBef>
              <a:buFont typeface="Arial" charset="0"/>
              <a:buNone/>
              <a:defRPr/>
            </a:pPr>
            <a:r>
              <a:rPr lang="en-US" sz="2600" dirty="0" smtClean="0">
                <a:ea typeface="ＭＳ Ｐゴシック" pitchFamily="34" charset="-128"/>
                <a:cs typeface="Calibri" pitchFamily="34" charset="0"/>
              </a:rPr>
              <a:t>It’s preferable to opt for formats that are:</a:t>
            </a:r>
          </a:p>
          <a:p>
            <a:pPr eaLnBrk="1" hangingPunct="1">
              <a:spcBef>
                <a:spcPts val="0"/>
              </a:spcBef>
              <a:buFont typeface="Arial" charset="0"/>
              <a:buChar char="•"/>
              <a:defRPr/>
            </a:pPr>
            <a:r>
              <a:rPr lang="en-US" sz="2100" dirty="0" smtClean="0">
                <a:ea typeface="ＭＳ Ｐゴシック" pitchFamily="34" charset="-128"/>
                <a:cs typeface="Calibri" pitchFamily="34" charset="0"/>
              </a:rPr>
              <a:t>Uncompressed</a:t>
            </a:r>
          </a:p>
          <a:p>
            <a:pPr eaLnBrk="1" hangingPunct="1">
              <a:spcBef>
                <a:spcPts val="0"/>
              </a:spcBef>
              <a:buFont typeface="Arial" charset="0"/>
              <a:buChar char="•"/>
              <a:defRPr/>
            </a:pPr>
            <a:r>
              <a:rPr lang="en-US" sz="2100" dirty="0" smtClean="0">
                <a:ea typeface="ＭＳ Ｐゴシック" pitchFamily="34" charset="-128"/>
                <a:cs typeface="Calibri" pitchFamily="34" charset="0"/>
              </a:rPr>
              <a:t>Non-proprietary</a:t>
            </a:r>
          </a:p>
          <a:p>
            <a:pPr eaLnBrk="1" hangingPunct="1">
              <a:spcBef>
                <a:spcPts val="0"/>
              </a:spcBef>
              <a:buFont typeface="Arial" charset="0"/>
              <a:buChar char="•"/>
              <a:defRPr/>
            </a:pPr>
            <a:r>
              <a:rPr lang="en-US" sz="2100" dirty="0" smtClean="0">
                <a:ea typeface="ＭＳ Ｐゴシック" pitchFamily="34" charset="-128"/>
                <a:cs typeface="Calibri" pitchFamily="34" charset="0"/>
              </a:rPr>
              <a:t>Open, documented</a:t>
            </a:r>
          </a:p>
          <a:p>
            <a:pPr eaLnBrk="1" hangingPunct="1">
              <a:spcBef>
                <a:spcPts val="0"/>
              </a:spcBef>
              <a:spcAft>
                <a:spcPts val="1800"/>
              </a:spcAft>
              <a:buFont typeface="Arial" charset="0"/>
              <a:buChar char="•"/>
              <a:defRPr/>
            </a:pPr>
            <a:r>
              <a:rPr lang="en-US" sz="2100" dirty="0" smtClean="0">
                <a:ea typeface="ＭＳ Ｐゴシック" pitchFamily="34" charset="-128"/>
                <a:cs typeface="Calibri" pitchFamily="34" charset="0"/>
              </a:rPr>
              <a:t>Standard representation (ASCII, Unicode)</a:t>
            </a:r>
          </a:p>
          <a:p>
            <a:pPr>
              <a:buFont typeface="Arial" charset="0"/>
              <a:buNone/>
              <a:defRPr/>
            </a:pPr>
            <a:r>
              <a:rPr lang="en-GB" sz="2600" dirty="0" smtClean="0">
                <a:ea typeface="ＭＳ Ｐゴシック" pitchFamily="34" charset="-128"/>
                <a:cs typeface="Calibri" pitchFamily="34" charset="0"/>
              </a:rPr>
              <a:t>Data centres may have preferred formats for deposit e.g.</a:t>
            </a:r>
          </a:p>
          <a:p>
            <a:pPr eaLnBrk="1" hangingPunct="1">
              <a:buFont typeface="Arial" charset="0"/>
              <a:buNone/>
              <a:defRPr/>
            </a:pPr>
            <a:endParaRPr lang="en-US" sz="2600" dirty="0" smtClean="0">
              <a:ea typeface="ＭＳ Ｐゴシック" pitchFamily="34" charset="-128"/>
            </a:endParaRPr>
          </a:p>
        </p:txBody>
      </p:sp>
      <p:graphicFrame>
        <p:nvGraphicFramePr>
          <p:cNvPr id="2" name="Table 1"/>
          <p:cNvGraphicFramePr>
            <a:graphicFrameLocks noGrp="1"/>
          </p:cNvGraphicFramePr>
          <p:nvPr/>
        </p:nvGraphicFramePr>
        <p:xfrm>
          <a:off x="857250" y="3590925"/>
          <a:ext cx="6851649" cy="2671762"/>
        </p:xfrm>
        <a:graphic>
          <a:graphicData uri="http://schemas.openxmlformats.org/drawingml/2006/table">
            <a:tbl>
              <a:tblPr firstRow="1" bandRow="1">
                <a:tableStyleId>{F5AB1C69-6EDB-4FF4-983F-18BD219EF322}</a:tableStyleId>
              </a:tblPr>
              <a:tblGrid>
                <a:gridCol w="1987549"/>
                <a:gridCol w="3251200"/>
                <a:gridCol w="1612900"/>
              </a:tblGrid>
              <a:tr h="356235">
                <a:tc>
                  <a:txBody>
                    <a:bodyPr/>
                    <a:lstStyle/>
                    <a:p>
                      <a:pPr algn="ctr"/>
                      <a:r>
                        <a:rPr lang="en-GB" sz="1600" dirty="0" smtClean="0"/>
                        <a:t>Type</a:t>
                      </a:r>
                      <a:endParaRPr lang="en-GB" sz="1600" dirty="0">
                        <a:solidFill>
                          <a:schemeClr val="tx1"/>
                        </a:solidFill>
                        <a:latin typeface="Trebuchet MS" pitchFamily="34" charset="0"/>
                        <a:cs typeface="Calibri" pitchFamily="34" charset="0"/>
                      </a:endParaRPr>
                    </a:p>
                  </a:txBody>
                  <a:tcPr marL="91452" marR="91452" marT="45730" marB="45730"/>
                </a:tc>
                <a:tc>
                  <a:txBody>
                    <a:bodyPr/>
                    <a:lstStyle/>
                    <a:p>
                      <a:pPr algn="ctr"/>
                      <a:r>
                        <a:rPr lang="en-GB" sz="1600" dirty="0" smtClean="0"/>
                        <a:t>Recommended</a:t>
                      </a:r>
                      <a:endParaRPr lang="en-GB" sz="1600" dirty="0">
                        <a:solidFill>
                          <a:schemeClr val="tx1"/>
                        </a:solidFill>
                        <a:latin typeface="Trebuchet MS" pitchFamily="34" charset="0"/>
                        <a:cs typeface="Calibri" pitchFamily="34" charset="0"/>
                      </a:endParaRPr>
                    </a:p>
                  </a:txBody>
                  <a:tcPr marL="91452" marR="91452" marT="45730" marB="45730"/>
                </a:tc>
                <a:tc>
                  <a:txBody>
                    <a:bodyPr/>
                    <a:lstStyle/>
                    <a:p>
                      <a:pPr algn="ctr"/>
                      <a:r>
                        <a:rPr lang="en-GB" sz="1600" dirty="0" smtClean="0">
                          <a:solidFill>
                            <a:schemeClr val="lt1"/>
                          </a:solidFill>
                          <a:latin typeface="+mn-lt"/>
                          <a:cs typeface="+mn-cs"/>
                        </a:rPr>
                        <a:t>Non-preferred</a:t>
                      </a:r>
                      <a:endParaRPr lang="en-GB" sz="1600" dirty="0">
                        <a:solidFill>
                          <a:schemeClr val="tx1"/>
                        </a:solidFill>
                        <a:latin typeface="Trebuchet MS" pitchFamily="34" charset="0"/>
                        <a:cs typeface="Calibri" pitchFamily="34" charset="0"/>
                      </a:endParaRPr>
                    </a:p>
                  </a:txBody>
                  <a:tcPr marL="91452" marR="91452" marT="45730" marB="45730"/>
                </a:tc>
              </a:tr>
              <a:tr h="356235">
                <a:tc>
                  <a:txBody>
                    <a:bodyPr/>
                    <a:lstStyle/>
                    <a:p>
                      <a:r>
                        <a:rPr lang="en-GB" sz="1600" dirty="0" smtClean="0"/>
                        <a:t>Tabular</a:t>
                      </a:r>
                      <a:r>
                        <a:rPr lang="en-GB" sz="1600" baseline="0" dirty="0" smtClean="0"/>
                        <a:t> data</a:t>
                      </a:r>
                      <a:endParaRPr lang="en-GB" sz="1600" dirty="0">
                        <a:solidFill>
                          <a:schemeClr val="tx1"/>
                        </a:solidFill>
                        <a:latin typeface="Trebuchet MS" pitchFamily="34" charset="0"/>
                        <a:cs typeface="Calibri" pitchFamily="34" charset="0"/>
                      </a:endParaRPr>
                    </a:p>
                  </a:txBody>
                  <a:tcPr marL="91452" marR="91452" marT="45730" marB="45730"/>
                </a:tc>
                <a:tc>
                  <a:txBody>
                    <a:bodyPr/>
                    <a:lstStyle/>
                    <a:p>
                      <a:r>
                        <a:rPr lang="en-GB" sz="1600" dirty="0" smtClean="0"/>
                        <a:t>CSV, TSV, SPSS portable</a:t>
                      </a:r>
                      <a:endParaRPr lang="en-GB" sz="1600" dirty="0">
                        <a:solidFill>
                          <a:schemeClr val="tx1"/>
                        </a:solidFill>
                        <a:latin typeface="Trebuchet MS" pitchFamily="34" charset="0"/>
                        <a:cs typeface="Calibri" pitchFamily="34" charset="0"/>
                      </a:endParaRPr>
                    </a:p>
                  </a:txBody>
                  <a:tcPr marL="91452" marR="91452" marT="45730" marB="45730"/>
                </a:tc>
                <a:tc>
                  <a:txBody>
                    <a:bodyPr/>
                    <a:lstStyle/>
                    <a:p>
                      <a:r>
                        <a:rPr lang="en-GB" sz="1600" dirty="0" smtClean="0"/>
                        <a:t>Excel</a:t>
                      </a:r>
                      <a:endParaRPr lang="en-GB" sz="1600" dirty="0">
                        <a:solidFill>
                          <a:schemeClr val="tx1"/>
                        </a:solidFill>
                        <a:latin typeface="Trebuchet MS" pitchFamily="34" charset="0"/>
                        <a:cs typeface="Calibri" pitchFamily="34" charset="0"/>
                      </a:endParaRPr>
                    </a:p>
                  </a:txBody>
                  <a:tcPr marL="91452" marR="91452" marT="45730" marB="45730"/>
                </a:tc>
              </a:tr>
              <a:tr h="623411">
                <a:tc>
                  <a:txBody>
                    <a:bodyPr/>
                    <a:lstStyle/>
                    <a:p>
                      <a:r>
                        <a:rPr lang="en-GB" sz="1600" dirty="0" smtClean="0"/>
                        <a:t>Text</a:t>
                      </a:r>
                      <a:endParaRPr lang="en-GB" sz="1600" dirty="0">
                        <a:solidFill>
                          <a:schemeClr val="tx1"/>
                        </a:solidFill>
                        <a:latin typeface="Trebuchet MS" pitchFamily="34" charset="0"/>
                        <a:cs typeface="Calibri" pitchFamily="34" charset="0"/>
                      </a:endParaRPr>
                    </a:p>
                  </a:txBody>
                  <a:tcPr marL="91452" marR="91452" marT="45730" marB="45730"/>
                </a:tc>
                <a:tc>
                  <a:txBody>
                    <a:bodyPr/>
                    <a:lstStyle/>
                    <a:p>
                      <a:r>
                        <a:rPr lang="en-GB" sz="1600" dirty="0" smtClean="0"/>
                        <a:t>Plain text,</a:t>
                      </a:r>
                      <a:r>
                        <a:rPr lang="en-GB" sz="1600" baseline="0" dirty="0" smtClean="0"/>
                        <a:t> HTML, RTF</a:t>
                      </a:r>
                    </a:p>
                    <a:p>
                      <a:r>
                        <a:rPr lang="en-GB" sz="1600" dirty="0" smtClean="0"/>
                        <a:t>PDF/A</a:t>
                      </a:r>
                      <a:r>
                        <a:rPr lang="en-GB" sz="1600" baseline="0" dirty="0" smtClean="0"/>
                        <a:t> only if layout matters</a:t>
                      </a:r>
                      <a:endParaRPr lang="en-GB" sz="1600" dirty="0">
                        <a:solidFill>
                          <a:schemeClr val="tx1"/>
                        </a:solidFill>
                        <a:latin typeface="Trebuchet MS" pitchFamily="34" charset="0"/>
                        <a:cs typeface="Calibri" pitchFamily="34" charset="0"/>
                      </a:endParaRPr>
                    </a:p>
                  </a:txBody>
                  <a:tcPr marL="91452" marR="91452" marT="45730" marB="45730"/>
                </a:tc>
                <a:tc>
                  <a:txBody>
                    <a:bodyPr/>
                    <a:lstStyle/>
                    <a:p>
                      <a:r>
                        <a:rPr lang="en-GB" sz="1600" dirty="0" smtClean="0"/>
                        <a:t>Word</a:t>
                      </a:r>
                      <a:endParaRPr lang="en-GB" sz="1600" dirty="0">
                        <a:solidFill>
                          <a:schemeClr val="tx1"/>
                        </a:solidFill>
                        <a:latin typeface="Trebuchet MS" pitchFamily="34" charset="0"/>
                        <a:cs typeface="Calibri" pitchFamily="34" charset="0"/>
                      </a:endParaRPr>
                    </a:p>
                  </a:txBody>
                  <a:tcPr marL="91452" marR="91452" marT="45730" marB="45730"/>
                </a:tc>
              </a:tr>
              <a:tr h="623411">
                <a:tc>
                  <a:txBody>
                    <a:bodyPr/>
                    <a:lstStyle/>
                    <a:p>
                      <a:r>
                        <a:rPr lang="en-GB" sz="1600" dirty="0" smtClean="0"/>
                        <a:t>Media</a:t>
                      </a:r>
                      <a:endParaRPr lang="en-GB" sz="1600" dirty="0">
                        <a:solidFill>
                          <a:schemeClr val="tx1"/>
                        </a:solidFill>
                        <a:latin typeface="Trebuchet MS" pitchFamily="34" charset="0"/>
                        <a:cs typeface="Calibri" pitchFamily="34" charset="0"/>
                      </a:endParaRPr>
                    </a:p>
                  </a:txBody>
                  <a:tcPr marL="91452" marR="91452" marT="45730" marB="45730"/>
                </a:tc>
                <a:tc>
                  <a:txBody>
                    <a:bodyPr/>
                    <a:lstStyle/>
                    <a:p>
                      <a:r>
                        <a:rPr lang="en-GB" sz="1600" dirty="0" smtClean="0"/>
                        <a:t>Container: MP4, Ogg</a:t>
                      </a:r>
                    </a:p>
                    <a:p>
                      <a:r>
                        <a:rPr lang="en-GB" sz="1600" dirty="0" smtClean="0"/>
                        <a:t>Codec:</a:t>
                      </a:r>
                      <a:r>
                        <a:rPr lang="en-GB" sz="1600" baseline="0" dirty="0" smtClean="0"/>
                        <a:t> </a:t>
                      </a:r>
                      <a:r>
                        <a:rPr lang="en-GB" sz="1600" dirty="0" smtClean="0"/>
                        <a:t>Theora,</a:t>
                      </a:r>
                      <a:r>
                        <a:rPr lang="en-GB" sz="1600" baseline="0" dirty="0" smtClean="0"/>
                        <a:t> Dirac, FLAC</a:t>
                      </a:r>
                      <a:endParaRPr lang="en-GB" sz="1600" dirty="0">
                        <a:solidFill>
                          <a:schemeClr val="tx1"/>
                        </a:solidFill>
                        <a:latin typeface="Trebuchet MS" pitchFamily="34" charset="0"/>
                        <a:cs typeface="Calibri" pitchFamily="34" charset="0"/>
                      </a:endParaRPr>
                    </a:p>
                  </a:txBody>
                  <a:tcPr marL="91452" marR="91452" marT="45730" marB="45730"/>
                </a:tc>
                <a:tc>
                  <a:txBody>
                    <a:bodyPr/>
                    <a:lstStyle/>
                    <a:p>
                      <a:r>
                        <a:rPr lang="en-GB" sz="1600" dirty="0" smtClean="0"/>
                        <a:t>Quicktime</a:t>
                      </a:r>
                    </a:p>
                    <a:p>
                      <a:r>
                        <a:rPr lang="en-GB" sz="1600" dirty="0" smtClean="0"/>
                        <a:t>H264</a:t>
                      </a:r>
                      <a:endParaRPr lang="en-GB" sz="1600" dirty="0">
                        <a:solidFill>
                          <a:schemeClr val="tx1"/>
                        </a:solidFill>
                        <a:latin typeface="Trebuchet MS" pitchFamily="34" charset="0"/>
                        <a:cs typeface="Calibri" pitchFamily="34" charset="0"/>
                      </a:endParaRPr>
                    </a:p>
                  </a:txBody>
                  <a:tcPr marL="91452" marR="91452" marT="45730" marB="45730"/>
                </a:tc>
              </a:tr>
              <a:tr h="356235">
                <a:tc>
                  <a:txBody>
                    <a:bodyPr/>
                    <a:lstStyle/>
                    <a:p>
                      <a:r>
                        <a:rPr lang="en-GB" sz="1600" dirty="0" smtClean="0"/>
                        <a:t>Images</a:t>
                      </a:r>
                      <a:endParaRPr lang="en-GB" sz="1600" dirty="0">
                        <a:solidFill>
                          <a:schemeClr val="tx1"/>
                        </a:solidFill>
                        <a:latin typeface="Trebuchet MS" pitchFamily="34" charset="0"/>
                        <a:cs typeface="Calibri" pitchFamily="34" charset="0"/>
                      </a:endParaRPr>
                    </a:p>
                  </a:txBody>
                  <a:tcPr marL="91452" marR="91452" marT="45730" marB="45730"/>
                </a:tc>
                <a:tc>
                  <a:txBody>
                    <a:bodyPr/>
                    <a:lstStyle/>
                    <a:p>
                      <a:r>
                        <a:rPr lang="en-GB" sz="1600" dirty="0" smtClean="0"/>
                        <a:t>TIFF, JPEG2000, PNG</a:t>
                      </a:r>
                      <a:endParaRPr lang="en-GB" sz="1600" dirty="0">
                        <a:solidFill>
                          <a:schemeClr val="tx1"/>
                        </a:solidFill>
                        <a:latin typeface="Trebuchet MS" pitchFamily="34" charset="0"/>
                        <a:cs typeface="Calibri" pitchFamily="34" charset="0"/>
                      </a:endParaRPr>
                    </a:p>
                  </a:txBody>
                  <a:tcPr marL="91452" marR="91452" marT="45730" marB="45730"/>
                </a:tc>
                <a:tc>
                  <a:txBody>
                    <a:bodyPr/>
                    <a:lstStyle/>
                    <a:p>
                      <a:r>
                        <a:rPr lang="en-GB" sz="1600" dirty="0" smtClean="0"/>
                        <a:t>GIF,</a:t>
                      </a:r>
                      <a:r>
                        <a:rPr lang="en-GB" sz="1600" baseline="0" dirty="0" smtClean="0"/>
                        <a:t> JPG</a:t>
                      </a:r>
                      <a:endParaRPr lang="en-GB" sz="1600" dirty="0">
                        <a:solidFill>
                          <a:schemeClr val="tx1"/>
                        </a:solidFill>
                        <a:latin typeface="Trebuchet MS" pitchFamily="34" charset="0"/>
                        <a:cs typeface="Calibri" pitchFamily="34" charset="0"/>
                      </a:endParaRPr>
                    </a:p>
                  </a:txBody>
                  <a:tcPr marL="91452" marR="91452" marT="45730" marB="45730"/>
                </a:tc>
              </a:tr>
              <a:tr h="356235">
                <a:tc>
                  <a:txBody>
                    <a:bodyPr/>
                    <a:lstStyle/>
                    <a:p>
                      <a:r>
                        <a:rPr lang="en-GB" sz="1600" dirty="0" smtClean="0"/>
                        <a:t>Structured data</a:t>
                      </a:r>
                      <a:endParaRPr lang="en-GB" sz="1600" dirty="0">
                        <a:solidFill>
                          <a:schemeClr val="tx1"/>
                        </a:solidFill>
                        <a:latin typeface="Trebuchet MS" pitchFamily="34" charset="0"/>
                        <a:cs typeface="Calibri" pitchFamily="34" charset="0"/>
                      </a:endParaRPr>
                    </a:p>
                  </a:txBody>
                  <a:tcPr marL="91452" marR="91452" marT="45730" marB="45730"/>
                </a:tc>
                <a:tc>
                  <a:txBody>
                    <a:bodyPr/>
                    <a:lstStyle/>
                    <a:p>
                      <a:r>
                        <a:rPr lang="en-GB" sz="1600" dirty="0" smtClean="0"/>
                        <a:t>XML,</a:t>
                      </a:r>
                      <a:r>
                        <a:rPr lang="en-GB" sz="1600" baseline="0" dirty="0" smtClean="0"/>
                        <a:t> RDF</a:t>
                      </a:r>
                      <a:endParaRPr lang="en-GB" sz="1600" dirty="0">
                        <a:solidFill>
                          <a:schemeClr val="tx1"/>
                        </a:solidFill>
                        <a:latin typeface="Trebuchet MS" pitchFamily="34" charset="0"/>
                        <a:cs typeface="Calibri" pitchFamily="34" charset="0"/>
                      </a:endParaRPr>
                    </a:p>
                  </a:txBody>
                  <a:tcPr marL="91452" marR="91452" marT="45730" marB="45730"/>
                </a:tc>
                <a:tc>
                  <a:txBody>
                    <a:bodyPr/>
                    <a:lstStyle/>
                    <a:p>
                      <a:r>
                        <a:rPr lang="en-GB" sz="1600" dirty="0" smtClean="0"/>
                        <a:t>RDBMS</a:t>
                      </a:r>
                      <a:endParaRPr lang="en-GB" sz="1600" dirty="0">
                        <a:solidFill>
                          <a:schemeClr val="tx1"/>
                        </a:solidFill>
                        <a:latin typeface="Trebuchet MS" pitchFamily="34" charset="0"/>
                        <a:cs typeface="Calibri" pitchFamily="34" charset="0"/>
                      </a:endParaRPr>
                    </a:p>
                  </a:txBody>
                  <a:tcPr marL="91452" marR="91452" marT="45730" marB="45730"/>
                </a:tc>
              </a:tr>
            </a:tbl>
          </a:graphicData>
        </a:graphic>
      </p:graphicFrame>
      <p:sp>
        <p:nvSpPr>
          <p:cNvPr id="32802" name="TextBox 2"/>
          <p:cNvSpPr txBox="1">
            <a:spLocks noChangeArrowheads="1"/>
          </p:cNvSpPr>
          <p:nvPr/>
        </p:nvSpPr>
        <p:spPr bwMode="auto">
          <a:xfrm>
            <a:off x="304800" y="6450013"/>
            <a:ext cx="8545513" cy="369887"/>
          </a:xfrm>
          <a:prstGeom prst="rect">
            <a:avLst/>
          </a:prstGeom>
          <a:noFill/>
          <a:ln w="9525">
            <a:noFill/>
            <a:miter lim="800000"/>
            <a:headEnd/>
            <a:tailEnd/>
          </a:ln>
        </p:spPr>
        <p:txBody>
          <a:bodyPr>
            <a:spAutoFit/>
          </a:bodyPr>
          <a:lstStyle/>
          <a:p>
            <a:pPr>
              <a:buFontTx/>
              <a:buNone/>
              <a:defRPr/>
            </a:pPr>
            <a:r>
              <a:rPr lang="en-GB" sz="1800" dirty="0">
                <a:latin typeface="+mn-lt"/>
                <a:cs typeface="Calibri" pitchFamily="34" charset="0"/>
              </a:rPr>
              <a:t>Further examples: </a:t>
            </a:r>
            <a:r>
              <a:rPr lang="en-GB" sz="1800" dirty="0">
                <a:latin typeface="+mn-lt"/>
                <a:cs typeface="Calibri" pitchFamily="34" charset="0"/>
                <a:hlinkClick r:id="rId4"/>
              </a:rPr>
              <a:t>http://www.data-archive.ac.uk/create-manage/format/formats-table</a:t>
            </a:r>
            <a:r>
              <a:rPr lang="en-GB" sz="1800" dirty="0">
                <a:latin typeface="+mn-lt"/>
                <a:cs typeface="Calibri" pitchFamily="34" charset="0"/>
              </a:rPr>
              <a:t> </a:t>
            </a:r>
          </a:p>
        </p:txBody>
      </p:sp>
    </p:spTree>
    <p:custDataLst>
      <p:tags r:id="rId1"/>
    </p:custDataLst>
    <p:extLst>
      <p:ext uri="{BB962C8B-B14F-4D97-AF65-F5344CB8AC3E}">
        <p14:creationId xmlns:p14="http://schemas.microsoft.com/office/powerpoint/2010/main" val="2622994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Who we are</a:t>
            </a:r>
            <a:endParaRPr lang="en-GB" dirty="0"/>
          </a:p>
        </p:txBody>
      </p:sp>
      <p:sp>
        <p:nvSpPr>
          <p:cNvPr id="3" name="Content Placeholder 2"/>
          <p:cNvSpPr>
            <a:spLocks noGrp="1"/>
          </p:cNvSpPr>
          <p:nvPr>
            <p:ph idx="1"/>
          </p:nvPr>
        </p:nvSpPr>
        <p:spPr>
          <a:xfrm>
            <a:off x="467544" y="1628800"/>
            <a:ext cx="8352928" cy="5112568"/>
          </a:xfrm>
        </p:spPr>
        <p:txBody>
          <a:bodyPr>
            <a:normAutofit lnSpcReduction="10000"/>
          </a:bodyPr>
          <a:lstStyle/>
          <a:p>
            <a:r>
              <a:rPr lang="en-GB" dirty="0" smtClean="0"/>
              <a:t>The                      (Est. 2004) is:</a:t>
            </a:r>
          </a:p>
          <a:p>
            <a:pPr lvl="1"/>
            <a:endParaRPr lang="en-GB" dirty="0" smtClean="0"/>
          </a:p>
          <a:p>
            <a:pPr lvl="1"/>
            <a:r>
              <a:rPr lang="en-GB" dirty="0" smtClean="0"/>
              <a:t>A national-level centre of expertise in digital preservation with a particular focus on Research </a:t>
            </a:r>
            <a:r>
              <a:rPr lang="en-GB" dirty="0"/>
              <a:t>D</a:t>
            </a:r>
            <a:r>
              <a:rPr lang="en-GB" dirty="0" smtClean="0"/>
              <a:t>ata </a:t>
            </a:r>
            <a:r>
              <a:rPr lang="en-GB" dirty="0"/>
              <a:t>M</a:t>
            </a:r>
            <a:r>
              <a:rPr lang="en-GB" dirty="0" smtClean="0"/>
              <a:t>anagement (RDM)</a:t>
            </a:r>
          </a:p>
          <a:p>
            <a:pPr lvl="1"/>
            <a:endParaRPr lang="en-GB" dirty="0" smtClean="0"/>
          </a:p>
          <a:p>
            <a:pPr lvl="1"/>
            <a:r>
              <a:rPr lang="en-GB" dirty="0" smtClean="0"/>
              <a:t>Working closely with a number of UK institutions to boost RDM capability across the HE sector</a:t>
            </a:r>
          </a:p>
          <a:p>
            <a:pPr lvl="1"/>
            <a:endParaRPr lang="en-GB" dirty="0" smtClean="0"/>
          </a:p>
          <a:p>
            <a:pPr lvl="1"/>
            <a:r>
              <a:rPr lang="en-GB" dirty="0" smtClean="0"/>
              <a:t>Also involved in a variety of national and international collaborations</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5411" y="1673969"/>
            <a:ext cx="1957387" cy="407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28942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GB" altLang="en-US" dirty="0" smtClean="0"/>
              <a:t>Where to store data?</a:t>
            </a:r>
          </a:p>
        </p:txBody>
      </p:sp>
      <p:sp>
        <p:nvSpPr>
          <p:cNvPr id="17411" name="Content Placeholder 2"/>
          <p:cNvSpPr>
            <a:spLocks noGrp="1"/>
          </p:cNvSpPr>
          <p:nvPr>
            <p:ph idx="1"/>
          </p:nvPr>
        </p:nvSpPr>
        <p:spPr>
          <a:xfrm>
            <a:off x="457200" y="1695450"/>
            <a:ext cx="8229600" cy="4525963"/>
          </a:xfrm>
        </p:spPr>
        <p:txBody>
          <a:bodyPr/>
          <a:lstStyle/>
          <a:p>
            <a:r>
              <a:rPr lang="en-GB" altLang="en-US" dirty="0" smtClean="0"/>
              <a:t>Your own device (PC, flash drive, etc.)</a:t>
            </a:r>
          </a:p>
          <a:p>
            <a:pPr lvl="1"/>
            <a:r>
              <a:rPr lang="en-GB" altLang="en-US" sz="2400" dirty="0" smtClean="0"/>
              <a:t>And if you lose it? Or it breaks?</a:t>
            </a:r>
          </a:p>
          <a:p>
            <a:pPr marL="0" indent="0">
              <a:buNone/>
            </a:pPr>
            <a:endParaRPr lang="en-GB" altLang="en-US" sz="2000" dirty="0" smtClean="0"/>
          </a:p>
          <a:p>
            <a:r>
              <a:rPr lang="en-GB" altLang="en-US" dirty="0" smtClean="0"/>
              <a:t>Departmental drive or university filestore</a:t>
            </a:r>
          </a:p>
          <a:p>
            <a:pPr lvl="1"/>
            <a:r>
              <a:rPr lang="en-GB" altLang="en-US" sz="2400" dirty="0" smtClean="0"/>
              <a:t>Should be more robust with automated back-up</a:t>
            </a:r>
          </a:p>
          <a:p>
            <a:endParaRPr lang="en-GB" altLang="en-US" sz="2000" dirty="0" smtClean="0"/>
          </a:p>
          <a:p>
            <a:r>
              <a:rPr lang="en-GB" altLang="en-US" dirty="0" smtClean="0"/>
              <a:t>“Cloud” storage</a:t>
            </a:r>
          </a:p>
          <a:p>
            <a:pPr lvl="1"/>
            <a:r>
              <a:rPr lang="en-GB" altLang="en-US" sz="2400" dirty="0" smtClean="0"/>
              <a:t>Do they care as much about your data as you do?</a:t>
            </a:r>
          </a:p>
        </p:txBody>
      </p:sp>
    </p:spTree>
    <p:extLst>
      <p:ext uri="{BB962C8B-B14F-4D97-AF65-F5344CB8AC3E}">
        <p14:creationId xmlns:p14="http://schemas.microsoft.com/office/powerpoint/2010/main" val="5505770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4128" y="1484784"/>
            <a:ext cx="2914299" cy="2185725"/>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0072" y="3072457"/>
            <a:ext cx="2696485" cy="1512663"/>
          </a:xfrm>
          <a:prstGeom prst="rect">
            <a:avLst/>
          </a:prstGeom>
          <a:ln>
            <a:solidFill>
              <a:schemeClr val="bg1"/>
            </a:solidFill>
          </a:ln>
        </p:spPr>
      </p:pic>
      <p:sp>
        <p:nvSpPr>
          <p:cNvPr id="2" name="Title 1"/>
          <p:cNvSpPr>
            <a:spLocks noGrp="1"/>
          </p:cNvSpPr>
          <p:nvPr>
            <p:ph type="title"/>
          </p:nvPr>
        </p:nvSpPr>
        <p:spPr/>
        <p:txBody>
          <a:bodyPr/>
          <a:lstStyle/>
          <a:p>
            <a:r>
              <a:rPr lang="en-GB" dirty="0"/>
              <a:t>S</a:t>
            </a:r>
            <a:r>
              <a:rPr lang="en-GB" dirty="0" smtClean="0"/>
              <a:t>torage and backup</a:t>
            </a:r>
            <a:endParaRPr lang="en-GB" dirty="0"/>
          </a:p>
        </p:txBody>
      </p:sp>
      <p:sp>
        <p:nvSpPr>
          <p:cNvPr id="3" name="Content Placeholder 2"/>
          <p:cNvSpPr>
            <a:spLocks noGrp="1"/>
          </p:cNvSpPr>
          <p:nvPr>
            <p:ph idx="1"/>
          </p:nvPr>
        </p:nvSpPr>
        <p:spPr>
          <a:xfrm>
            <a:off x="467544" y="1700808"/>
            <a:ext cx="5472608" cy="4997165"/>
          </a:xfrm>
        </p:spPr>
        <p:txBody>
          <a:bodyPr>
            <a:normAutofit fontScale="92500" lnSpcReduction="20000"/>
          </a:bodyPr>
          <a:lstStyle/>
          <a:p>
            <a:r>
              <a:rPr lang="en-GB" dirty="0"/>
              <a:t>Use managed services where possible e.g. shared drives rather than local or external hard drives </a:t>
            </a:r>
          </a:p>
          <a:p>
            <a:r>
              <a:rPr lang="en-GB" dirty="0" smtClean="0"/>
              <a:t>Consider the security implications of where you store data and how you transfer it</a:t>
            </a:r>
            <a:endParaRPr lang="en-GB" dirty="0"/>
          </a:p>
          <a:p>
            <a:r>
              <a:rPr lang="en-GB" dirty="0" smtClean="0"/>
              <a:t>3</a:t>
            </a:r>
            <a:r>
              <a:rPr lang="en-GB" dirty="0"/>
              <a:t>… 2… 1…  backup!</a:t>
            </a:r>
          </a:p>
          <a:p>
            <a:pPr lvl="1"/>
            <a:r>
              <a:rPr lang="en-GB" dirty="0" smtClean="0"/>
              <a:t>at least  </a:t>
            </a:r>
            <a:r>
              <a:rPr lang="en-GB" dirty="0" smtClean="0">
                <a:solidFill>
                  <a:srgbClr val="FF0000"/>
                </a:solidFill>
              </a:rPr>
              <a:t>3</a:t>
            </a:r>
            <a:r>
              <a:rPr lang="en-GB" dirty="0" smtClean="0"/>
              <a:t> </a:t>
            </a:r>
            <a:r>
              <a:rPr lang="en-GB" dirty="0"/>
              <a:t>copies of a file</a:t>
            </a:r>
          </a:p>
          <a:p>
            <a:pPr lvl="1"/>
            <a:r>
              <a:rPr lang="en-GB" dirty="0"/>
              <a:t>o</a:t>
            </a:r>
            <a:r>
              <a:rPr lang="en-GB" dirty="0" smtClean="0"/>
              <a:t>n at </a:t>
            </a:r>
            <a:r>
              <a:rPr lang="en-GB" dirty="0"/>
              <a:t>least </a:t>
            </a:r>
            <a:r>
              <a:rPr lang="en-GB" dirty="0">
                <a:solidFill>
                  <a:srgbClr val="FF0000"/>
                </a:solidFill>
              </a:rPr>
              <a:t>2</a:t>
            </a:r>
            <a:r>
              <a:rPr lang="en-GB" dirty="0"/>
              <a:t> different media</a:t>
            </a:r>
          </a:p>
          <a:p>
            <a:pPr lvl="1"/>
            <a:r>
              <a:rPr lang="en-GB" dirty="0"/>
              <a:t>with at least</a:t>
            </a:r>
            <a:r>
              <a:rPr lang="en-GB" dirty="0">
                <a:solidFill>
                  <a:srgbClr val="FF0000"/>
                </a:solidFill>
              </a:rPr>
              <a:t> 1 </a:t>
            </a:r>
            <a:r>
              <a:rPr lang="en-GB" dirty="0" smtClean="0"/>
              <a:t>offsite</a:t>
            </a:r>
            <a:endParaRPr lang="en-GB"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4128" y="4256926"/>
            <a:ext cx="3233100" cy="2421088"/>
          </a:xfrm>
          <a:prstGeom prst="rect">
            <a:avLst/>
          </a:prstGeom>
          <a:ln>
            <a:solidFill>
              <a:schemeClr val="bg1"/>
            </a:solidFill>
          </a:ln>
        </p:spPr>
      </p:pic>
    </p:spTree>
    <p:extLst>
      <p:ext uri="{BB962C8B-B14F-4D97-AF65-F5344CB8AC3E}">
        <p14:creationId xmlns:p14="http://schemas.microsoft.com/office/powerpoint/2010/main" val="16366219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24744"/>
            <a:ext cx="9144000" cy="5733256"/>
          </a:xfrm>
          <a:prstGeom prst="rect">
            <a:avLst/>
          </a:prstGeom>
        </p:spPr>
      </p:pic>
      <p:sp>
        <p:nvSpPr>
          <p:cNvPr id="2" name="Title 1"/>
          <p:cNvSpPr>
            <a:spLocks noGrp="1"/>
          </p:cNvSpPr>
          <p:nvPr>
            <p:ph type="title"/>
          </p:nvPr>
        </p:nvSpPr>
        <p:spPr/>
        <p:txBody>
          <a:bodyPr/>
          <a:lstStyle/>
          <a:p>
            <a:r>
              <a:rPr lang="en-GB" dirty="0" smtClean="0"/>
              <a:t>What is metadata?</a:t>
            </a:r>
            <a:endParaRPr lang="en-GB" dirty="0"/>
          </a:p>
        </p:txBody>
      </p:sp>
      <p:sp>
        <p:nvSpPr>
          <p:cNvPr id="3" name="Content Placeholder 2"/>
          <p:cNvSpPr>
            <a:spLocks noGrp="1"/>
          </p:cNvSpPr>
          <p:nvPr>
            <p:ph idx="1"/>
          </p:nvPr>
        </p:nvSpPr>
        <p:spPr>
          <a:xfrm>
            <a:off x="179512" y="1867136"/>
            <a:ext cx="2952328" cy="4248472"/>
          </a:xfrm>
        </p:spPr>
        <p:txBody>
          <a:bodyPr>
            <a:normAutofit/>
          </a:bodyPr>
          <a:lstStyle/>
          <a:p>
            <a:pPr marL="0" indent="0">
              <a:buNone/>
            </a:pPr>
            <a:r>
              <a:rPr lang="en-GB" sz="8800" dirty="0" smtClean="0">
                <a:ln>
                  <a:solidFill>
                    <a:schemeClr val="bg1"/>
                  </a:solidFill>
                </a:ln>
                <a:solidFill>
                  <a:prstClr val="black"/>
                </a:solidFill>
                <a:cs typeface="Calibri" pitchFamily="34" charset="0"/>
              </a:rPr>
              <a:t>Data </a:t>
            </a:r>
            <a:r>
              <a:rPr lang="en-GB" sz="8800" dirty="0" err="1" smtClean="0">
                <a:ln>
                  <a:solidFill>
                    <a:schemeClr val="bg1"/>
                  </a:solidFill>
                </a:ln>
                <a:solidFill>
                  <a:prstClr val="black"/>
                </a:solidFill>
                <a:cs typeface="Calibri" pitchFamily="34" charset="0"/>
              </a:rPr>
              <a:t>aboutdata</a:t>
            </a:r>
            <a:endParaRPr lang="en-GB" sz="8800" dirty="0">
              <a:ln>
                <a:solidFill>
                  <a:schemeClr val="bg1"/>
                </a:solidFill>
              </a:ln>
              <a:solidFill>
                <a:prstClr val="black"/>
              </a:solidFill>
              <a:cs typeface="Calibri" pitchFamily="34" charset="0"/>
            </a:endParaRPr>
          </a:p>
        </p:txBody>
      </p:sp>
    </p:spTree>
    <p:extLst>
      <p:ext uri="{BB962C8B-B14F-4D97-AF65-F5344CB8AC3E}">
        <p14:creationId xmlns:p14="http://schemas.microsoft.com/office/powerpoint/2010/main" val="1315825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the difference?</a:t>
            </a:r>
            <a:endParaRPr lang="en-GB" dirty="0"/>
          </a:p>
        </p:txBody>
      </p:sp>
      <p:sp>
        <p:nvSpPr>
          <p:cNvPr id="3" name="Content Placeholder 2"/>
          <p:cNvSpPr>
            <a:spLocks noGrp="1"/>
          </p:cNvSpPr>
          <p:nvPr>
            <p:ph idx="1"/>
          </p:nvPr>
        </p:nvSpPr>
        <p:spPr>
          <a:xfrm>
            <a:off x="323528" y="2171099"/>
            <a:ext cx="3024336" cy="3600400"/>
          </a:xfrm>
        </p:spPr>
        <p:txBody>
          <a:bodyPr>
            <a:normAutofit/>
          </a:bodyPr>
          <a:lstStyle/>
          <a:p>
            <a:r>
              <a:rPr lang="en-GB" dirty="0" smtClean="0"/>
              <a:t>Metadata </a:t>
            </a:r>
          </a:p>
          <a:p>
            <a:pPr lvl="1"/>
            <a:r>
              <a:rPr lang="en-GB" dirty="0" smtClean="0"/>
              <a:t>Standardised</a:t>
            </a:r>
          </a:p>
          <a:p>
            <a:pPr lvl="1"/>
            <a:r>
              <a:rPr lang="en-GB" dirty="0" smtClean="0"/>
              <a:t>Structured</a:t>
            </a:r>
          </a:p>
          <a:p>
            <a:pPr lvl="1"/>
            <a:r>
              <a:rPr lang="en-GB" dirty="0" smtClean="0"/>
              <a:t>Machine and human readable</a:t>
            </a:r>
            <a:endParaRPr lang="en-GB" dirty="0"/>
          </a:p>
        </p:txBody>
      </p:sp>
      <p:sp>
        <p:nvSpPr>
          <p:cNvPr id="4" name="Oval 3"/>
          <p:cNvSpPr/>
          <p:nvPr/>
        </p:nvSpPr>
        <p:spPr>
          <a:xfrm>
            <a:off x="3779912" y="1484784"/>
            <a:ext cx="4896544" cy="4824536"/>
          </a:xfrm>
          <a:prstGeom prst="ellipse">
            <a:avLst/>
          </a:prstGeom>
          <a:solidFill>
            <a:schemeClr val="accent6">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5511915" y="3642665"/>
            <a:ext cx="2300445" cy="2326232"/>
          </a:xfrm>
          <a:prstGeom prst="ellipse">
            <a:avLst/>
          </a:prstGeom>
          <a:solidFill>
            <a:schemeClr val="accent5">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5816996" y="4546530"/>
            <a:ext cx="1690282" cy="523220"/>
          </a:xfrm>
          <a:prstGeom prst="rect">
            <a:avLst/>
          </a:prstGeom>
          <a:noFill/>
        </p:spPr>
        <p:txBody>
          <a:bodyPr wrap="square" rtlCol="0">
            <a:spAutoFit/>
          </a:bodyPr>
          <a:lstStyle/>
          <a:p>
            <a:r>
              <a:rPr lang="en-GB" sz="2800" dirty="0" smtClean="0"/>
              <a:t>Metadata</a:t>
            </a:r>
            <a:endParaRPr lang="en-GB" sz="2800" dirty="0"/>
          </a:p>
        </p:txBody>
      </p:sp>
      <p:sp>
        <p:nvSpPr>
          <p:cNvPr id="7" name="TextBox 6"/>
          <p:cNvSpPr txBox="1"/>
          <p:nvPr/>
        </p:nvSpPr>
        <p:spPr>
          <a:xfrm>
            <a:off x="4644008" y="2171099"/>
            <a:ext cx="3168352" cy="646331"/>
          </a:xfrm>
          <a:prstGeom prst="rect">
            <a:avLst/>
          </a:prstGeom>
          <a:noFill/>
        </p:spPr>
        <p:txBody>
          <a:bodyPr wrap="square" rtlCol="0">
            <a:spAutoFit/>
          </a:bodyPr>
          <a:lstStyle/>
          <a:p>
            <a:r>
              <a:rPr lang="en-GB" sz="3600" dirty="0" smtClean="0"/>
              <a:t>Documentation</a:t>
            </a:r>
            <a:endParaRPr lang="en-GB" sz="3600" dirty="0"/>
          </a:p>
        </p:txBody>
      </p:sp>
    </p:spTree>
    <p:extLst>
      <p:ext uri="{BB962C8B-B14F-4D97-AF65-F5344CB8AC3E}">
        <p14:creationId xmlns:p14="http://schemas.microsoft.com/office/powerpoint/2010/main" val="36288495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What metadata are we talking about?</a:t>
            </a:r>
            <a:endParaRPr lang="en-GB" dirty="0"/>
          </a:p>
        </p:txBody>
      </p:sp>
      <p:sp>
        <p:nvSpPr>
          <p:cNvPr id="3" name="Content Placeholder 2"/>
          <p:cNvSpPr>
            <a:spLocks noGrp="1"/>
          </p:cNvSpPr>
          <p:nvPr>
            <p:ph idx="1"/>
          </p:nvPr>
        </p:nvSpPr>
        <p:spPr>
          <a:xfrm>
            <a:off x="467544" y="2852936"/>
            <a:ext cx="8229600" cy="4997165"/>
          </a:xfrm>
        </p:spPr>
        <p:txBody>
          <a:bodyPr/>
          <a:lstStyle/>
          <a:p>
            <a:r>
              <a:rPr lang="en-GB" dirty="0" smtClean="0"/>
              <a:t>Metadata for </a:t>
            </a:r>
            <a:r>
              <a:rPr lang="en-GB" dirty="0" smtClean="0">
                <a:solidFill>
                  <a:srgbClr val="FF0000"/>
                </a:solidFill>
              </a:rPr>
              <a:t>CITATION</a:t>
            </a:r>
          </a:p>
          <a:p>
            <a:r>
              <a:rPr lang="en-GB" dirty="0" smtClean="0"/>
              <a:t>Metadata for </a:t>
            </a:r>
            <a:r>
              <a:rPr lang="en-GB" dirty="0" smtClean="0">
                <a:solidFill>
                  <a:srgbClr val="FF0000"/>
                </a:solidFill>
              </a:rPr>
              <a:t>DISCOVERY</a:t>
            </a:r>
          </a:p>
          <a:p>
            <a:r>
              <a:rPr lang="en-GB" dirty="0" smtClean="0"/>
              <a:t>Metadata enabling </a:t>
            </a:r>
            <a:r>
              <a:rPr lang="en-GB" dirty="0" smtClean="0">
                <a:solidFill>
                  <a:srgbClr val="FF0000"/>
                </a:solidFill>
              </a:rPr>
              <a:t>REUSE</a:t>
            </a:r>
            <a:endParaRPr lang="en-GB" dirty="0">
              <a:solidFill>
                <a:srgbClr val="FF0000"/>
              </a:solidFill>
            </a:endParaRPr>
          </a:p>
        </p:txBody>
      </p:sp>
      <p:sp>
        <p:nvSpPr>
          <p:cNvPr id="4" name="TextBox 3"/>
          <p:cNvSpPr txBox="1"/>
          <p:nvPr/>
        </p:nvSpPr>
        <p:spPr>
          <a:xfrm>
            <a:off x="251157" y="1532729"/>
            <a:ext cx="8136904" cy="1077218"/>
          </a:xfrm>
          <a:prstGeom prst="rect">
            <a:avLst/>
          </a:prstGeom>
          <a:noFill/>
        </p:spPr>
        <p:txBody>
          <a:bodyPr wrap="square" rtlCol="0">
            <a:spAutoFit/>
          </a:bodyPr>
          <a:lstStyle/>
          <a:p>
            <a:r>
              <a:rPr lang="en-GB" sz="3200" b="1" dirty="0" smtClean="0"/>
              <a:t>It can be helpful to define research metadata by its use:</a:t>
            </a:r>
            <a:endParaRPr lang="en-GB" sz="3200" b="1" dirty="0"/>
          </a:p>
        </p:txBody>
      </p:sp>
    </p:spTree>
    <p:extLst>
      <p:ext uri="{BB962C8B-B14F-4D97-AF65-F5344CB8AC3E}">
        <p14:creationId xmlns:p14="http://schemas.microsoft.com/office/powerpoint/2010/main" val="36523410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the minimum required?</a:t>
            </a:r>
            <a:endParaRPr lang="en-GB" dirty="0"/>
          </a:p>
        </p:txBody>
      </p:sp>
      <p:sp>
        <p:nvSpPr>
          <p:cNvPr id="3" name="Content Placeholder 2"/>
          <p:cNvSpPr>
            <a:spLocks noGrp="1"/>
          </p:cNvSpPr>
          <p:nvPr>
            <p:ph idx="1"/>
          </p:nvPr>
        </p:nvSpPr>
        <p:spPr/>
        <p:txBody>
          <a:bodyPr>
            <a:normAutofit/>
          </a:bodyPr>
          <a:lstStyle/>
          <a:p>
            <a:r>
              <a:rPr lang="en-GB" dirty="0" smtClean="0"/>
              <a:t>Repository requirements</a:t>
            </a:r>
          </a:p>
          <a:p>
            <a:r>
              <a:rPr lang="en-GB" dirty="0"/>
              <a:t>Funder requirements include Licencing/access </a:t>
            </a:r>
            <a:r>
              <a:rPr lang="en-GB" dirty="0" smtClean="0"/>
              <a:t>conditions</a:t>
            </a:r>
          </a:p>
          <a:p>
            <a:r>
              <a:rPr lang="en-GB" dirty="0" smtClean="0">
                <a:solidFill>
                  <a:srgbClr val="FF0000"/>
                </a:solidFill>
              </a:rPr>
              <a:t>Citation/disambiguation</a:t>
            </a:r>
            <a:endParaRPr lang="en-GB" dirty="0"/>
          </a:p>
          <a:p>
            <a:pPr lvl="1"/>
            <a:r>
              <a:rPr lang="en-GB" dirty="0" smtClean="0"/>
              <a:t>Identifier</a:t>
            </a:r>
          </a:p>
          <a:p>
            <a:pPr lvl="1"/>
            <a:r>
              <a:rPr lang="en-GB" dirty="0" smtClean="0"/>
              <a:t>Creator</a:t>
            </a:r>
          </a:p>
          <a:p>
            <a:pPr lvl="1"/>
            <a:r>
              <a:rPr lang="en-GB" dirty="0" smtClean="0"/>
              <a:t>Title</a:t>
            </a:r>
          </a:p>
          <a:p>
            <a:pPr lvl="1"/>
            <a:r>
              <a:rPr lang="en-GB" dirty="0" smtClean="0"/>
              <a:t>Publisher</a:t>
            </a:r>
          </a:p>
          <a:p>
            <a:pPr lvl="1"/>
            <a:r>
              <a:rPr lang="en-GB" dirty="0" smtClean="0"/>
              <a:t>Publication Year</a:t>
            </a:r>
          </a:p>
          <a:p>
            <a:pPr lvl="1"/>
            <a:endParaRPr lang="en-GB"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0113" y="3717032"/>
            <a:ext cx="2569856" cy="293606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13303" y="1484784"/>
            <a:ext cx="2627784" cy="900735"/>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07064" y="2708920"/>
            <a:ext cx="2716262" cy="737127"/>
          </a:xfrm>
          <a:prstGeom prst="rect">
            <a:avLst/>
          </a:prstGeom>
        </p:spPr>
      </p:pic>
    </p:spTree>
    <p:extLst>
      <p:ext uri="{BB962C8B-B14F-4D97-AF65-F5344CB8AC3E}">
        <p14:creationId xmlns:p14="http://schemas.microsoft.com/office/powerpoint/2010/main" val="12853867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are persistent identifiers?</a:t>
            </a:r>
            <a:endParaRPr lang="en-GB"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67544" y="2204864"/>
            <a:ext cx="8071724" cy="3600400"/>
          </a:xfrm>
        </p:spPr>
      </p:pic>
    </p:spTree>
    <p:extLst>
      <p:ext uri="{BB962C8B-B14F-4D97-AF65-F5344CB8AC3E}">
        <p14:creationId xmlns:p14="http://schemas.microsoft.com/office/powerpoint/2010/main" val="2243401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Aiding discoverability</a:t>
            </a:r>
            <a:endParaRPr lang="en-GB" dirty="0"/>
          </a:p>
        </p:txBody>
      </p:sp>
      <p:sp>
        <p:nvSpPr>
          <p:cNvPr id="3" name="Content Placeholder 2"/>
          <p:cNvSpPr>
            <a:spLocks noGrp="1"/>
          </p:cNvSpPr>
          <p:nvPr>
            <p:ph idx="1"/>
          </p:nvPr>
        </p:nvSpPr>
        <p:spPr/>
        <p:txBody>
          <a:bodyPr/>
          <a:lstStyle/>
          <a:p>
            <a:r>
              <a:rPr lang="en-GB" dirty="0"/>
              <a:t>C</a:t>
            </a:r>
            <a:r>
              <a:rPr lang="en-GB" dirty="0" smtClean="0"/>
              <a:t>atalogue or discovery metadata</a:t>
            </a:r>
          </a:p>
          <a:p>
            <a:r>
              <a:rPr lang="en-GB" dirty="0" smtClean="0"/>
              <a:t>Structured so that search engines can uncover it.</a:t>
            </a:r>
          </a:p>
          <a:p>
            <a:r>
              <a:rPr lang="en-GB" dirty="0" smtClean="0"/>
              <a:t>Must be exposed in machine-readable form </a:t>
            </a:r>
            <a:r>
              <a:rPr lang="en-GB" dirty="0" err="1" smtClean="0"/>
              <a:t>eg</a:t>
            </a:r>
            <a:r>
              <a:rPr lang="en-GB" dirty="0" smtClean="0"/>
              <a:t> XML</a:t>
            </a:r>
          </a:p>
          <a:p>
            <a:r>
              <a:rPr lang="en-GB" dirty="0" smtClean="0"/>
              <a:t>Controlled </a:t>
            </a:r>
            <a:r>
              <a:rPr lang="en-GB" dirty="0" err="1" smtClean="0"/>
              <a:t>vocabluaries</a:t>
            </a:r>
            <a:endParaRPr lang="en-GB" dirty="0" smtClean="0"/>
          </a:p>
          <a:p>
            <a:pPr marL="0" indent="0">
              <a:buNone/>
            </a:pPr>
            <a:r>
              <a:rPr lang="en-GB" dirty="0" smtClean="0"/>
              <a:t>     are helpful for keywords</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2625" y="4005064"/>
            <a:ext cx="3607048" cy="2705286"/>
          </a:xfrm>
          <a:prstGeom prst="rect">
            <a:avLst/>
          </a:prstGeom>
        </p:spPr>
      </p:pic>
    </p:spTree>
    <p:extLst>
      <p:ext uri="{BB962C8B-B14F-4D97-AF65-F5344CB8AC3E}">
        <p14:creationId xmlns:p14="http://schemas.microsoft.com/office/powerpoint/2010/main" val="21843495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Ensuring the utility of the data</a:t>
            </a:r>
            <a:endParaRPr lang="en-GB" dirty="0"/>
          </a:p>
        </p:txBody>
      </p:sp>
      <p:sp>
        <p:nvSpPr>
          <p:cNvPr id="3" name="Content Placeholder 2"/>
          <p:cNvSpPr>
            <a:spLocks noGrp="1"/>
          </p:cNvSpPr>
          <p:nvPr>
            <p:ph idx="1"/>
          </p:nvPr>
        </p:nvSpPr>
        <p:spPr>
          <a:xfrm>
            <a:off x="467544" y="1412776"/>
            <a:ext cx="8229600" cy="4997165"/>
          </a:xfrm>
        </p:spPr>
        <p:txBody>
          <a:bodyPr/>
          <a:lstStyle/>
          <a:p>
            <a:r>
              <a:rPr lang="en-GB" dirty="0" smtClean="0"/>
              <a:t>The what, why and how data creation must be understood</a:t>
            </a:r>
          </a:p>
          <a:p>
            <a:r>
              <a:rPr lang="en-GB" dirty="0" smtClean="0"/>
              <a:t>Data dictionaries</a:t>
            </a:r>
          </a:p>
          <a:p>
            <a:r>
              <a:rPr lang="en-GB" dirty="0" smtClean="0"/>
              <a:t>Columns/rows labelled</a:t>
            </a:r>
          </a:p>
          <a:p>
            <a:r>
              <a:rPr lang="en-GB" dirty="0" smtClean="0"/>
              <a:t>Variable ranges defined</a:t>
            </a:r>
            <a:endParaRPr lang="en-GB"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4637919"/>
            <a:ext cx="9144001" cy="2192933"/>
          </a:xfrm>
          <a:prstGeom prst="rect">
            <a:avLst/>
          </a:prstGeom>
        </p:spPr>
      </p:pic>
    </p:spTree>
    <p:extLst>
      <p:ext uri="{BB962C8B-B14F-4D97-AF65-F5344CB8AC3E}">
        <p14:creationId xmlns:p14="http://schemas.microsoft.com/office/powerpoint/2010/main" val="433532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DCC metadata catalogue</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78306" y="1556792"/>
            <a:ext cx="5146529" cy="4824536"/>
          </a:xfrm>
        </p:spPr>
      </p:pic>
      <p:sp>
        <p:nvSpPr>
          <p:cNvPr id="5" name="TextBox 4"/>
          <p:cNvSpPr txBox="1"/>
          <p:nvPr/>
        </p:nvSpPr>
        <p:spPr>
          <a:xfrm>
            <a:off x="1763688" y="6381328"/>
            <a:ext cx="5904656" cy="369332"/>
          </a:xfrm>
          <a:prstGeom prst="rect">
            <a:avLst/>
          </a:prstGeom>
          <a:noFill/>
        </p:spPr>
        <p:txBody>
          <a:bodyPr wrap="square" rtlCol="0">
            <a:spAutoFit/>
          </a:bodyPr>
          <a:lstStyle/>
          <a:p>
            <a:r>
              <a:rPr lang="en-GB" dirty="0">
                <a:hlinkClick r:id="rId3"/>
              </a:rPr>
              <a:t>http://</a:t>
            </a:r>
            <a:r>
              <a:rPr lang="en-GB" dirty="0" smtClean="0">
                <a:hlinkClick r:id="rId3"/>
              </a:rPr>
              <a:t>www.dcc.ac.uk/drupal/resources/metadata-standards</a:t>
            </a:r>
            <a:r>
              <a:rPr lang="en-GB" dirty="0" smtClean="0"/>
              <a:t> </a:t>
            </a:r>
            <a:endParaRPr lang="en-GB" dirty="0"/>
          </a:p>
        </p:txBody>
      </p:sp>
      <p:sp>
        <p:nvSpPr>
          <p:cNvPr id="6" name="TextBox 5"/>
          <p:cNvSpPr txBox="1"/>
          <p:nvPr/>
        </p:nvSpPr>
        <p:spPr>
          <a:xfrm>
            <a:off x="395536" y="1700808"/>
            <a:ext cx="2592288" cy="4308872"/>
          </a:xfrm>
          <a:prstGeom prst="rect">
            <a:avLst/>
          </a:prstGeom>
          <a:noFill/>
        </p:spPr>
        <p:txBody>
          <a:bodyPr wrap="square" rtlCol="0">
            <a:spAutoFit/>
          </a:bodyPr>
          <a:lstStyle/>
          <a:p>
            <a:r>
              <a:rPr lang="en-GB" sz="3200" dirty="0" smtClean="0"/>
              <a:t>The catalogue lists:</a:t>
            </a:r>
          </a:p>
          <a:p>
            <a:endParaRPr lang="en-GB" sz="3200" dirty="0"/>
          </a:p>
          <a:p>
            <a:pPr marL="285750" indent="-285750">
              <a:buFont typeface="Arial" panose="020B0604020202020204" pitchFamily="34" charset="0"/>
              <a:buChar char="•"/>
            </a:pPr>
            <a:r>
              <a:rPr lang="en-GB" sz="3200" dirty="0" smtClean="0"/>
              <a:t>Metadata standards</a:t>
            </a:r>
          </a:p>
          <a:p>
            <a:pPr marL="285750" indent="-285750">
              <a:buFont typeface="Arial" panose="020B0604020202020204" pitchFamily="34" charset="0"/>
              <a:buChar char="•"/>
            </a:pPr>
            <a:r>
              <a:rPr lang="en-GB" sz="3200" dirty="0" smtClean="0"/>
              <a:t>Profiles</a:t>
            </a:r>
          </a:p>
          <a:p>
            <a:pPr marL="285750" indent="-285750">
              <a:buFont typeface="Arial" panose="020B0604020202020204" pitchFamily="34" charset="0"/>
              <a:buChar char="•"/>
            </a:pPr>
            <a:r>
              <a:rPr lang="en-GB" sz="3200" dirty="0" smtClean="0"/>
              <a:t>Use cases</a:t>
            </a:r>
          </a:p>
          <a:p>
            <a:pPr marL="285750" indent="-285750">
              <a:buFont typeface="Arial" panose="020B0604020202020204" pitchFamily="34" charset="0"/>
              <a:buChar char="•"/>
            </a:pPr>
            <a:r>
              <a:rPr lang="en-GB" sz="3200" dirty="0" smtClean="0"/>
              <a:t>Tools</a:t>
            </a:r>
            <a:endParaRPr lang="en-GB" sz="3200" dirty="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719519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will we cover?</a:t>
            </a:r>
            <a:endParaRPr lang="en-GB" dirty="0"/>
          </a:p>
        </p:txBody>
      </p:sp>
      <p:sp>
        <p:nvSpPr>
          <p:cNvPr id="3" name="Content Placeholder 2"/>
          <p:cNvSpPr>
            <a:spLocks noGrp="1"/>
          </p:cNvSpPr>
          <p:nvPr>
            <p:ph idx="1"/>
          </p:nvPr>
        </p:nvSpPr>
        <p:spPr/>
        <p:txBody>
          <a:bodyPr/>
          <a:lstStyle/>
          <a:p>
            <a:pPr marL="514350" indent="-514350">
              <a:buFont typeface="+mj-lt"/>
              <a:buAutoNum type="arabicPeriod"/>
            </a:pPr>
            <a:r>
              <a:rPr lang="en-GB" dirty="0" smtClean="0"/>
              <a:t>Definitions that we work to</a:t>
            </a:r>
          </a:p>
          <a:p>
            <a:pPr marL="514350" indent="-514350">
              <a:buFont typeface="+mj-lt"/>
              <a:buAutoNum type="arabicPeriod"/>
            </a:pPr>
            <a:r>
              <a:rPr lang="en-GB" dirty="0" smtClean="0"/>
              <a:t>Why take a formal approach to managing your data?</a:t>
            </a:r>
          </a:p>
          <a:p>
            <a:pPr marL="514350" indent="-514350">
              <a:buFont typeface="+mj-lt"/>
              <a:buAutoNum type="arabicPeriod"/>
            </a:pPr>
            <a:r>
              <a:rPr lang="en-GB" dirty="0" smtClean="0"/>
              <a:t>What does Research Data Management encompass?</a:t>
            </a:r>
          </a:p>
        </p:txBody>
      </p:sp>
    </p:spTree>
    <p:extLst>
      <p:ext uri="{BB962C8B-B14F-4D97-AF65-F5344CB8AC3E}">
        <p14:creationId xmlns:p14="http://schemas.microsoft.com/office/powerpoint/2010/main" val="2877072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Readme files</a:t>
            </a:r>
            <a:endParaRPr lang="en-GB" dirty="0"/>
          </a:p>
        </p:txBody>
      </p:sp>
      <p:sp>
        <p:nvSpPr>
          <p:cNvPr id="3" name="Content Placeholder 2"/>
          <p:cNvSpPr>
            <a:spLocks noGrp="1"/>
          </p:cNvSpPr>
          <p:nvPr>
            <p:ph idx="1"/>
          </p:nvPr>
        </p:nvSpPr>
        <p:spPr/>
        <p:txBody>
          <a:bodyPr>
            <a:normAutofit fontScale="70000" lnSpcReduction="20000"/>
          </a:bodyPr>
          <a:lstStyle/>
          <a:p>
            <a:pPr marL="0" indent="0" fontAlgn="base">
              <a:buNone/>
            </a:pPr>
            <a:r>
              <a:rPr lang="en-GB" dirty="0">
                <a:solidFill>
                  <a:srgbClr val="444444"/>
                </a:solidFill>
                <a:latin typeface="Helvetica"/>
              </a:rPr>
              <a:t>We recommend that a ReadMe be a plain text file containing the following</a:t>
            </a:r>
            <a:r>
              <a:rPr lang="en-GB" dirty="0" smtClean="0">
                <a:solidFill>
                  <a:srgbClr val="444444"/>
                </a:solidFill>
                <a:latin typeface="Helvetica"/>
              </a:rPr>
              <a:t>:</a:t>
            </a:r>
          </a:p>
          <a:p>
            <a:pPr marL="0" indent="0" fontAlgn="base">
              <a:buNone/>
            </a:pPr>
            <a:endParaRPr lang="en-GB" dirty="0">
              <a:solidFill>
                <a:srgbClr val="444444"/>
              </a:solidFill>
              <a:latin typeface="Helvetica"/>
            </a:endParaRPr>
          </a:p>
          <a:p>
            <a:pPr fontAlgn="base">
              <a:buFont typeface="Arial"/>
              <a:buChar char="•"/>
            </a:pPr>
            <a:r>
              <a:rPr lang="en-GB" dirty="0">
                <a:solidFill>
                  <a:srgbClr val="444444"/>
                </a:solidFill>
                <a:latin typeface="Helvetica"/>
              </a:rPr>
              <a:t>for each filename, a short description of what data it includes, optionally describing the relationship to the tables, figures, or sections within the accompanying </a:t>
            </a:r>
            <a:r>
              <a:rPr lang="en-GB" dirty="0" smtClean="0">
                <a:solidFill>
                  <a:srgbClr val="444444"/>
                </a:solidFill>
                <a:latin typeface="Helvetica"/>
              </a:rPr>
              <a:t>publication</a:t>
            </a:r>
            <a:endParaRPr lang="en-GB" dirty="0">
              <a:solidFill>
                <a:srgbClr val="444444"/>
              </a:solidFill>
              <a:latin typeface="Helvetica"/>
            </a:endParaRPr>
          </a:p>
          <a:p>
            <a:pPr fontAlgn="base">
              <a:buFont typeface="Arial"/>
              <a:buChar char="•"/>
            </a:pPr>
            <a:r>
              <a:rPr lang="en-GB" dirty="0">
                <a:solidFill>
                  <a:srgbClr val="444444"/>
                </a:solidFill>
                <a:latin typeface="Helvetica"/>
              </a:rPr>
              <a:t>for tabular data: definitions of column headings and row labels; data codes (including missing data); and measurement </a:t>
            </a:r>
            <a:r>
              <a:rPr lang="en-GB" dirty="0" smtClean="0">
                <a:solidFill>
                  <a:srgbClr val="444444"/>
                </a:solidFill>
                <a:latin typeface="Helvetica"/>
              </a:rPr>
              <a:t>units</a:t>
            </a:r>
            <a:endParaRPr lang="en-GB" dirty="0">
              <a:solidFill>
                <a:srgbClr val="444444"/>
              </a:solidFill>
              <a:latin typeface="Helvetica"/>
            </a:endParaRPr>
          </a:p>
          <a:p>
            <a:pPr fontAlgn="base">
              <a:buFont typeface="Arial"/>
              <a:buChar char="•"/>
            </a:pPr>
            <a:r>
              <a:rPr lang="en-GB" dirty="0">
                <a:solidFill>
                  <a:srgbClr val="444444"/>
                </a:solidFill>
                <a:latin typeface="Helvetica"/>
              </a:rPr>
              <a:t>any data processing steps, especially if not described in the publication, that may affect interpretation of results</a:t>
            </a:r>
          </a:p>
          <a:p>
            <a:pPr fontAlgn="base">
              <a:buFont typeface="Arial"/>
              <a:buChar char="•"/>
            </a:pPr>
            <a:r>
              <a:rPr lang="en-GB" dirty="0">
                <a:solidFill>
                  <a:srgbClr val="444444"/>
                </a:solidFill>
                <a:latin typeface="Helvetica"/>
              </a:rPr>
              <a:t>a description of what associated datasets are stored elsewhere, if applicable</a:t>
            </a:r>
          </a:p>
          <a:p>
            <a:pPr fontAlgn="base">
              <a:buFont typeface="Arial"/>
              <a:buChar char="•"/>
            </a:pPr>
            <a:r>
              <a:rPr lang="en-GB" dirty="0">
                <a:solidFill>
                  <a:srgbClr val="444444"/>
                </a:solidFill>
                <a:latin typeface="Helvetica"/>
              </a:rPr>
              <a:t>whom to contact with </a:t>
            </a:r>
            <a:r>
              <a:rPr lang="en-GB" dirty="0" smtClean="0">
                <a:solidFill>
                  <a:srgbClr val="444444"/>
                </a:solidFill>
                <a:latin typeface="Helvetica"/>
              </a:rPr>
              <a:t>questions</a:t>
            </a:r>
            <a:endParaRPr lang="en-GB" dirty="0">
              <a:solidFill>
                <a:srgbClr val="444444"/>
              </a:solidFill>
              <a:latin typeface="Helvetica"/>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48064"/>
            <a:ext cx="1777035" cy="994029"/>
          </a:xfrm>
          <a:prstGeom prst="rect">
            <a:avLst/>
          </a:prstGeom>
        </p:spPr>
      </p:pic>
    </p:spTree>
    <p:extLst>
      <p:ext uri="{BB962C8B-B14F-4D97-AF65-F5344CB8AC3E}">
        <p14:creationId xmlns:p14="http://schemas.microsoft.com/office/powerpoint/2010/main" val="21888900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96752"/>
            <a:ext cx="9144000" cy="5661248"/>
          </a:xfrm>
          <a:prstGeom prst="rect">
            <a:avLst/>
          </a:prstGeom>
        </p:spPr>
      </p:pic>
      <p:sp>
        <p:nvSpPr>
          <p:cNvPr id="2" name="Title 1"/>
          <p:cNvSpPr>
            <a:spLocks noGrp="1"/>
          </p:cNvSpPr>
          <p:nvPr>
            <p:ph type="title"/>
          </p:nvPr>
        </p:nvSpPr>
        <p:spPr/>
        <p:txBody>
          <a:bodyPr/>
          <a:lstStyle/>
          <a:p>
            <a:r>
              <a:rPr lang="en-GB" dirty="0" smtClean="0"/>
              <a:t>Readme – general example</a:t>
            </a:r>
            <a:endParaRPr lang="en-GB" dirty="0"/>
          </a:p>
        </p:txBody>
      </p:sp>
      <p:sp>
        <p:nvSpPr>
          <p:cNvPr id="4" name="TextBox 3"/>
          <p:cNvSpPr txBox="1"/>
          <p:nvPr/>
        </p:nvSpPr>
        <p:spPr>
          <a:xfrm>
            <a:off x="899592" y="1340768"/>
            <a:ext cx="7704856" cy="492443"/>
          </a:xfrm>
          <a:prstGeom prst="rect">
            <a:avLst/>
          </a:prstGeom>
          <a:solidFill>
            <a:schemeClr val="bg1"/>
          </a:solidFill>
          <a:ln>
            <a:solidFill>
              <a:srgbClr val="FF0000"/>
            </a:solidFill>
          </a:ln>
        </p:spPr>
        <p:txBody>
          <a:bodyPr wrap="square" rtlCol="0">
            <a:spAutoFit/>
          </a:bodyPr>
          <a:lstStyle/>
          <a:p>
            <a:r>
              <a:rPr lang="en-GB" sz="2600" dirty="0">
                <a:hlinkClick r:id="rId3"/>
              </a:rPr>
              <a:t>https://</a:t>
            </a:r>
            <a:r>
              <a:rPr lang="en-GB" sz="2600" dirty="0" smtClean="0">
                <a:hlinkClick r:id="rId3"/>
              </a:rPr>
              <a:t>www.lib.umn.edu/datamanagement/metadata</a:t>
            </a:r>
            <a:r>
              <a:rPr lang="en-GB" sz="2600" dirty="0" smtClean="0"/>
              <a:t> </a:t>
            </a:r>
            <a:endParaRPr lang="en-GB" sz="2600" dirty="0"/>
          </a:p>
        </p:txBody>
      </p:sp>
    </p:spTree>
    <p:extLst>
      <p:ext uri="{BB962C8B-B14F-4D97-AF65-F5344CB8AC3E}">
        <p14:creationId xmlns:p14="http://schemas.microsoft.com/office/powerpoint/2010/main" val="32820559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67544" y="260648"/>
            <a:ext cx="8424936" cy="936104"/>
          </a:xfrm>
        </p:spPr>
        <p:txBody>
          <a:bodyPr>
            <a:noAutofit/>
          </a:bodyPr>
          <a:lstStyle/>
          <a:p>
            <a:r>
              <a:rPr lang="en-GB" altLang="en-US" sz="3600" dirty="0" smtClean="0"/>
              <a:t>RDM and sharing : a best practice guide</a:t>
            </a:r>
          </a:p>
        </p:txBody>
      </p:sp>
      <p:pic>
        <p:nvPicPr>
          <p:cNvPr id="2" name="Picture 1"/>
          <p:cNvPicPr>
            <a:picLocks noChangeAspect="1"/>
          </p:cNvPicPr>
          <p:nvPr/>
        </p:nvPicPr>
        <p:blipFill>
          <a:blip r:embed="rId2" cstate="print"/>
          <a:stretch>
            <a:fillRect/>
          </a:stretch>
        </p:blipFill>
        <p:spPr>
          <a:xfrm>
            <a:off x="1178694" y="1832553"/>
            <a:ext cx="2889250" cy="4094162"/>
          </a:xfrm>
          <a:prstGeom prst="rect">
            <a:avLst/>
          </a:prstGeom>
          <a:ln>
            <a:solidFill>
              <a:schemeClr val="bg1">
                <a:lumMod val="65000"/>
              </a:schemeClr>
            </a:solidFill>
          </a:ln>
        </p:spPr>
      </p:pic>
      <p:sp>
        <p:nvSpPr>
          <p:cNvPr id="3" name="Rectangle 2"/>
          <p:cNvSpPr/>
          <p:nvPr/>
        </p:nvSpPr>
        <p:spPr>
          <a:xfrm>
            <a:off x="179512" y="6309320"/>
            <a:ext cx="8964488" cy="461665"/>
          </a:xfrm>
          <a:prstGeom prst="rect">
            <a:avLst/>
          </a:prstGeom>
        </p:spPr>
        <p:txBody>
          <a:bodyPr wrap="square">
            <a:spAutoFit/>
          </a:bodyPr>
          <a:lstStyle/>
          <a:p>
            <a:pPr algn="ctr">
              <a:buClr>
                <a:schemeClr val="bg1"/>
              </a:buClr>
              <a:defRPr/>
            </a:pPr>
            <a:r>
              <a:rPr lang="en-GB" altLang="en-US" sz="2400" dirty="0">
                <a:hlinkClick r:id="rId3"/>
              </a:rPr>
              <a:t>http://data-archive.ac.uk/media/2894/managingsharing.pdf</a:t>
            </a:r>
            <a:r>
              <a:rPr lang="en-GB" altLang="en-US" sz="2400" dirty="0"/>
              <a:t> </a:t>
            </a:r>
          </a:p>
        </p:txBody>
      </p:sp>
      <p:pic>
        <p:nvPicPr>
          <p:cNvPr id="7" name="Picture 6" descr="Capture.PNG"/>
          <p:cNvPicPr>
            <a:picLocks noChangeAspect="1"/>
          </p:cNvPicPr>
          <p:nvPr/>
        </p:nvPicPr>
        <p:blipFill>
          <a:blip r:embed="rId4" cstate="print"/>
          <a:stretch>
            <a:fillRect/>
          </a:stretch>
        </p:blipFill>
        <p:spPr>
          <a:xfrm>
            <a:off x="4906931" y="1895881"/>
            <a:ext cx="2473381" cy="3967505"/>
          </a:xfrm>
          <a:prstGeom prst="rect">
            <a:avLst/>
          </a:prstGeom>
        </p:spPr>
      </p:pic>
    </p:spTree>
    <p:extLst>
      <p:ext uri="{BB962C8B-B14F-4D97-AF65-F5344CB8AC3E}">
        <p14:creationId xmlns:p14="http://schemas.microsoft.com/office/powerpoint/2010/main" val="5235689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GB" altLang="en-US" smtClean="0"/>
              <a:t>Tools for managing data</a:t>
            </a:r>
          </a:p>
        </p:txBody>
      </p:sp>
      <p:pic>
        <p:nvPicPr>
          <p:cNvPr id="16387"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93700" y="1539875"/>
            <a:ext cx="8229600" cy="3732213"/>
          </a:xfrm>
        </p:spPr>
      </p:pic>
      <p:sp>
        <p:nvSpPr>
          <p:cNvPr id="5" name="TextBox 4"/>
          <p:cNvSpPr txBox="1"/>
          <p:nvPr/>
        </p:nvSpPr>
        <p:spPr>
          <a:xfrm>
            <a:off x="774700" y="5588000"/>
            <a:ext cx="7505700" cy="904875"/>
          </a:xfrm>
          <a:prstGeom prst="rect">
            <a:avLst/>
          </a:prstGeom>
          <a:noFill/>
        </p:spPr>
        <p:txBody>
          <a:bodyPr>
            <a:spAutoFit/>
          </a:bodyPr>
          <a:lstStyle/>
          <a:p>
            <a:pPr>
              <a:buFontTx/>
              <a:buNone/>
              <a:defRPr/>
            </a:pPr>
            <a:r>
              <a:rPr lang="en-GB" dirty="0">
                <a:latin typeface="+mn-lt"/>
                <a:hlinkClick r:id="rId3"/>
              </a:rPr>
              <a:t>www.dcc.ac.uk/resources/external/tools-services</a:t>
            </a:r>
            <a:r>
              <a:rPr lang="en-GB" dirty="0">
                <a:latin typeface="+mn-lt"/>
                <a:hlinkClick r:id=""/>
              </a:rPr>
              <a:t>/</a:t>
            </a:r>
          </a:p>
          <a:p>
            <a:pPr>
              <a:buFontTx/>
              <a:buNone/>
              <a:defRPr/>
            </a:pPr>
            <a:r>
              <a:rPr lang="en-GB" dirty="0">
                <a:latin typeface="+mn-lt"/>
                <a:hlinkClick r:id=""/>
              </a:rPr>
              <a:t>managing-active-research-data</a:t>
            </a:r>
            <a:r>
              <a:rPr lang="en-GB" dirty="0">
                <a:latin typeface="+mn-lt"/>
              </a:rPr>
              <a:t> </a:t>
            </a:r>
          </a:p>
        </p:txBody>
      </p:sp>
      <p:pic>
        <p:nvPicPr>
          <p:cNvPr id="16389" name="Picture 8" descr="The Dataverse Project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8375" y="2751138"/>
            <a:ext cx="2085975"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10" descr="Home"/>
          <p:cNvPicPr>
            <a:picLocks noChangeAspect="1" noChangeArrowheads="1"/>
          </p:cNvPicPr>
          <p:nvPr/>
        </p:nvPicPr>
        <p:blipFill>
          <a:blip r:embed="rId5">
            <a:extLst>
              <a:ext uri="{28A0092B-C50C-407E-A947-70E740481C1C}">
                <a14:useLocalDpi xmlns:a14="http://schemas.microsoft.com/office/drawing/2010/main" val="0"/>
              </a:ext>
            </a:extLst>
          </a:blip>
          <a:srcRect r="70238"/>
          <a:stretch>
            <a:fillRect/>
          </a:stretch>
        </p:blipFill>
        <p:spPr bwMode="auto">
          <a:xfrm>
            <a:off x="5286375" y="3771900"/>
            <a:ext cx="971550"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14" descr="Dataup: Describe, Manage and Share Your Dat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72175" y="2944813"/>
            <a:ext cx="238125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16" descr="http://www.dcc.ac.uk/sites/default/files/imagecache/resource_small/Taverna.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75475" y="4511675"/>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20" descr="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21475" y="3859213"/>
            <a:ext cx="1990725"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84695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Questions?</a:t>
            </a:r>
            <a:endParaRPr lang="en-GB" dirty="0"/>
          </a:p>
        </p:txBody>
      </p:sp>
      <p:sp>
        <p:nvSpPr>
          <p:cNvPr id="3" name="Content Placeholder 2"/>
          <p:cNvSpPr>
            <a:spLocks noGrp="1"/>
          </p:cNvSpPr>
          <p:nvPr>
            <p:ph idx="1"/>
          </p:nvPr>
        </p:nvSpPr>
        <p:spPr>
          <a:xfrm>
            <a:off x="467544" y="3905672"/>
            <a:ext cx="8229600" cy="2952328"/>
          </a:xfrm>
        </p:spPr>
        <p:txBody>
          <a:bodyPr/>
          <a:lstStyle/>
          <a:p>
            <a:pPr marL="0" indent="0">
              <a:buNone/>
            </a:pPr>
            <a:r>
              <a:rPr lang="en-GB" dirty="0" smtClean="0"/>
              <a:t>Image Credits</a:t>
            </a:r>
          </a:p>
          <a:p>
            <a:pPr marL="0" indent="0">
              <a:buNone/>
            </a:pPr>
            <a:r>
              <a:rPr lang="en-GB" sz="1400" dirty="0" smtClean="0"/>
              <a:t>Harvey </a:t>
            </a:r>
            <a:r>
              <a:rPr lang="en-GB" sz="1400" dirty="0" err="1" smtClean="0"/>
              <a:t>Rutt</a:t>
            </a:r>
            <a:r>
              <a:rPr lang="en-GB" sz="1400" dirty="0" smtClean="0"/>
              <a:t>, Southampton. Recovered from: </a:t>
            </a:r>
            <a:r>
              <a:rPr lang="en-GB" sz="1400" dirty="0" smtClean="0">
                <a:hlinkClick r:id="rId2"/>
              </a:rPr>
              <a:t>http</a:t>
            </a:r>
            <a:r>
              <a:rPr lang="en-GB" sz="1400" dirty="0">
                <a:hlinkClick r:id="rId2"/>
              </a:rPr>
              <a:t>://</a:t>
            </a:r>
            <a:r>
              <a:rPr lang="en-GB" sz="1400" dirty="0" smtClean="0">
                <a:hlinkClick r:id="rId2"/>
              </a:rPr>
              <a:t>www.computerweekly.com</a:t>
            </a:r>
            <a:endParaRPr lang="en-GB" sz="1400" dirty="0" smtClean="0"/>
          </a:p>
          <a:p>
            <a:pPr marL="0" indent="0">
              <a:buNone/>
            </a:pPr>
            <a:r>
              <a:rPr lang="en-GB" sz="1400" dirty="0" smtClean="0"/>
              <a:t>Pile of flash drives: </a:t>
            </a:r>
            <a:r>
              <a:rPr lang="en-GB" sz="1400" dirty="0" smtClean="0">
                <a:hlinkClick r:id="rId3"/>
              </a:rPr>
              <a:t>www.flashdrivepros.com</a:t>
            </a:r>
            <a:r>
              <a:rPr lang="en-GB" sz="1400" dirty="0" smtClean="0"/>
              <a:t> </a:t>
            </a:r>
          </a:p>
          <a:p>
            <a:pPr marL="0" indent="0">
              <a:buNone/>
            </a:pPr>
            <a:r>
              <a:rPr lang="en-GB" sz="1400" dirty="0" smtClean="0"/>
              <a:t>Dalian University fire: </a:t>
            </a:r>
            <a:r>
              <a:rPr lang="en-GB" sz="1400" dirty="0" smtClean="0">
                <a:hlinkClick r:id="rId4"/>
              </a:rPr>
              <a:t>www.weirdworldnews.org</a:t>
            </a:r>
            <a:r>
              <a:rPr lang="en-GB" sz="1400" dirty="0" smtClean="0"/>
              <a:t> </a:t>
            </a:r>
          </a:p>
          <a:p>
            <a:pPr marL="0" indent="0">
              <a:buNone/>
            </a:pPr>
            <a:r>
              <a:rPr lang="en-GB" sz="1400" dirty="0"/>
              <a:t>Metadata devil: </a:t>
            </a:r>
            <a:r>
              <a:rPr lang="en-GB" sz="1400" dirty="0">
                <a:hlinkClick r:id="rId5"/>
              </a:rPr>
              <a:t>http://</a:t>
            </a:r>
            <a:r>
              <a:rPr lang="en-GB" sz="1400" dirty="0" smtClean="0">
                <a:hlinkClick r:id="rId5"/>
              </a:rPr>
              <a:t>www.truthdig.com/cartoon/item/nsa_its_just_metadata_20130812</a:t>
            </a:r>
            <a:endParaRPr lang="en-GB" sz="1400" dirty="0" smtClean="0"/>
          </a:p>
          <a:p>
            <a:pPr marL="0" indent="0">
              <a:buNone/>
            </a:pPr>
            <a:r>
              <a:rPr lang="en-GB" sz="1400" dirty="0"/>
              <a:t>Field researcher: </a:t>
            </a:r>
            <a:r>
              <a:rPr lang="en-GB" sz="1400" dirty="0">
                <a:hlinkClick r:id="rId6"/>
              </a:rPr>
              <a:t>http://</a:t>
            </a:r>
            <a:r>
              <a:rPr lang="en-GB" sz="1400" dirty="0" smtClean="0">
                <a:hlinkClick r:id="rId6"/>
              </a:rPr>
              <a:t>www.nationalgeographic.com/mission/enduringvoices/expeditions.html</a:t>
            </a:r>
            <a:r>
              <a:rPr lang="en-GB" sz="1400" dirty="0" smtClean="0"/>
              <a:t> </a:t>
            </a:r>
          </a:p>
        </p:txBody>
      </p:sp>
      <p:sp>
        <p:nvSpPr>
          <p:cNvPr id="4" name="TextBox 3"/>
          <p:cNvSpPr txBox="1"/>
          <p:nvPr/>
        </p:nvSpPr>
        <p:spPr>
          <a:xfrm>
            <a:off x="2516336" y="1875132"/>
            <a:ext cx="3672408" cy="1569660"/>
          </a:xfrm>
          <a:prstGeom prst="rect">
            <a:avLst/>
          </a:prstGeom>
          <a:noFill/>
        </p:spPr>
        <p:txBody>
          <a:bodyPr wrap="square" rtlCol="0">
            <a:spAutoFit/>
          </a:bodyPr>
          <a:lstStyle/>
          <a:p>
            <a:pPr algn="ctr"/>
            <a:r>
              <a:rPr lang="en-GB" sz="3200" dirty="0" smtClean="0"/>
              <a:t>Jonathan Rans</a:t>
            </a:r>
          </a:p>
          <a:p>
            <a:pPr algn="ctr"/>
            <a:r>
              <a:rPr lang="en-GB" sz="3200" dirty="0" smtClean="0">
                <a:hlinkClick r:id="rId7"/>
              </a:rPr>
              <a:t>J.Rans@ed.ac.uk</a:t>
            </a:r>
            <a:endParaRPr lang="en-GB" sz="3200" dirty="0" smtClean="0"/>
          </a:p>
          <a:p>
            <a:pPr algn="ctr"/>
            <a:r>
              <a:rPr lang="en-GB" sz="3200" dirty="0" smtClean="0"/>
              <a:t>@</a:t>
            </a:r>
            <a:r>
              <a:rPr lang="en-GB" sz="3200" dirty="0" err="1" smtClean="0"/>
              <a:t>JNRans</a:t>
            </a:r>
            <a:endParaRPr lang="en-GB" sz="3200" dirty="0"/>
          </a:p>
        </p:txBody>
      </p:sp>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14467" y="2365832"/>
            <a:ext cx="2063500" cy="588265"/>
          </a:xfrm>
          <a:prstGeom prst="rect">
            <a:avLst/>
          </a:prstGeom>
        </p:spPr>
      </p:pic>
      <p:pic>
        <p:nvPicPr>
          <p:cNvPr id="6" name="Picture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51212" y="1998757"/>
            <a:ext cx="1316532" cy="1322409"/>
          </a:xfrm>
          <a:prstGeom prst="rect">
            <a:avLst/>
          </a:prstGeom>
        </p:spPr>
      </p:pic>
    </p:spTree>
    <p:extLst>
      <p:ext uri="{BB962C8B-B14F-4D97-AF65-F5344CB8AC3E}">
        <p14:creationId xmlns:p14="http://schemas.microsoft.com/office/powerpoint/2010/main" val="8849667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is RDM an issue?</a:t>
            </a:r>
            <a:endParaRPr lang="en-GB" dirty="0"/>
          </a:p>
        </p:txBody>
      </p:sp>
      <p:sp>
        <p:nvSpPr>
          <p:cNvPr id="3" name="Content Placeholder 2"/>
          <p:cNvSpPr>
            <a:spLocks noGrp="1"/>
          </p:cNvSpPr>
          <p:nvPr>
            <p:ph idx="1"/>
          </p:nvPr>
        </p:nvSpPr>
        <p:spPr>
          <a:xfrm>
            <a:off x="467544" y="1700808"/>
            <a:ext cx="6048672" cy="4997165"/>
          </a:xfrm>
        </p:spPr>
        <p:txBody>
          <a:bodyPr>
            <a:normAutofit fontScale="85000" lnSpcReduction="20000"/>
          </a:bodyPr>
          <a:lstStyle/>
          <a:p>
            <a:r>
              <a:rPr lang="en-US" dirty="0"/>
              <a:t>Digital technology now used very widely in research, and is enabling new research and scientific </a:t>
            </a:r>
            <a:r>
              <a:rPr lang="en-US" dirty="0" smtClean="0"/>
              <a:t>paradigms</a:t>
            </a:r>
          </a:p>
          <a:p>
            <a:pPr marL="0" indent="0">
              <a:buNone/>
            </a:pPr>
            <a:endParaRPr lang="en-GB" dirty="0"/>
          </a:p>
          <a:p>
            <a:r>
              <a:rPr lang="en-US" dirty="0"/>
              <a:t>Research funders and publishers know that digital research data can be expensive to produce but inexpensive to share, making reuse more feasible and </a:t>
            </a:r>
            <a:r>
              <a:rPr lang="en-US" dirty="0" smtClean="0"/>
              <a:t>desirable</a:t>
            </a:r>
          </a:p>
          <a:p>
            <a:pPr marL="0" indent="0">
              <a:buNone/>
            </a:pPr>
            <a:endParaRPr lang="en-GB" dirty="0"/>
          </a:p>
          <a:p>
            <a:r>
              <a:rPr lang="en-US" dirty="0" smtClean="0"/>
              <a:t>The challenge </a:t>
            </a:r>
            <a:r>
              <a:rPr lang="en-US" dirty="0"/>
              <a:t>is to ensure digital research findings can be reproduced and cited</a:t>
            </a:r>
            <a:endParaRPr lang="en-GB"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1988840"/>
            <a:ext cx="2127250" cy="279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43346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Definitions of research data?</a:t>
            </a:r>
            <a:endParaRPr lang="en-GB" dirty="0"/>
          </a:p>
        </p:txBody>
      </p:sp>
      <p:sp>
        <p:nvSpPr>
          <p:cNvPr id="3" name="Content Placeholder 2"/>
          <p:cNvSpPr>
            <a:spLocks noGrp="1"/>
          </p:cNvSpPr>
          <p:nvPr>
            <p:ph idx="1"/>
          </p:nvPr>
        </p:nvSpPr>
        <p:spPr>
          <a:xfrm>
            <a:off x="467544" y="1700808"/>
            <a:ext cx="6120680" cy="4997165"/>
          </a:xfrm>
        </p:spPr>
        <p:txBody>
          <a:bodyPr>
            <a:normAutofit fontScale="62500" lnSpcReduction="20000"/>
          </a:bodyPr>
          <a:lstStyle/>
          <a:p>
            <a:r>
              <a:rPr lang="en-GB" dirty="0" smtClean="0"/>
              <a:t> “Research data, unlike other types of information is collected, observed, or created, for purposes of analysis to produce original research results.”</a:t>
            </a:r>
          </a:p>
          <a:p>
            <a:pPr marL="0" indent="0">
              <a:buNone/>
            </a:pPr>
            <a:endParaRPr lang="en-GB" dirty="0" smtClean="0"/>
          </a:p>
          <a:p>
            <a:r>
              <a:rPr lang="en-GB" dirty="0" smtClean="0"/>
              <a:t>“Research data is defined as recorded factual material commonly retained by and accepted in the scientific community as necessary to validate research findings; although the majority of such data is created in digital format, all research data is included irrespective of the format in which it is created.“</a:t>
            </a:r>
          </a:p>
          <a:p>
            <a:pPr marL="0" indent="0">
              <a:buNone/>
            </a:pPr>
            <a:endParaRPr lang="en-GB" dirty="0" smtClean="0"/>
          </a:p>
          <a:p>
            <a:r>
              <a:rPr lang="en-GB" dirty="0"/>
              <a:t>“Evidence which is used or created to generate new knowledge and interpretations. ‘Evidence’ may be intersubjective or subjective; physical or emotional; persistent or ephemeral; personal or public; explicit or tacit; and is consciously or unconsciously referenced by the researcher at some point during the course of their research.”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6295" y="1488410"/>
            <a:ext cx="1145086" cy="1150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8831" y="2987735"/>
            <a:ext cx="2180014" cy="8013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27294" y="5157192"/>
            <a:ext cx="2350850" cy="788010"/>
          </a:xfrm>
          <a:prstGeom prst="rect">
            <a:avLst/>
          </a:prstGeom>
        </p:spPr>
      </p:pic>
    </p:spTree>
    <p:extLst>
      <p:ext uri="{BB962C8B-B14F-4D97-AF65-F5344CB8AC3E}">
        <p14:creationId xmlns:p14="http://schemas.microsoft.com/office/powerpoint/2010/main" val="18539709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2656"/>
            <a:ext cx="9144000" cy="864096"/>
          </a:xfrm>
        </p:spPr>
        <p:txBody>
          <a:bodyPr>
            <a:normAutofit/>
          </a:bodyPr>
          <a:lstStyle/>
          <a:p>
            <a:r>
              <a:rPr lang="en-GB" dirty="0" smtClean="0"/>
              <a:t>So, what might this include?</a:t>
            </a:r>
            <a:endParaRPr lang="en-GB" dirty="0"/>
          </a:p>
        </p:txBody>
      </p:sp>
      <p:pic>
        <p:nvPicPr>
          <p:cNvPr id="16" name="Picture 11" descr="http://studentaffairs.stanford.edu/sites/default/files/haas/images/TwitterIcon.png"/>
          <p:cNvPicPr>
            <a:picLocks noChangeAspect="1" noChangeArrowheads="1"/>
          </p:cNvPicPr>
          <p:nvPr/>
        </p:nvPicPr>
        <p:blipFill>
          <a:blip r:embed="rId3" cstate="print"/>
          <a:srcRect/>
          <a:stretch>
            <a:fillRect/>
          </a:stretch>
        </p:blipFill>
        <p:spPr bwMode="auto">
          <a:xfrm>
            <a:off x="899592" y="2132856"/>
            <a:ext cx="526901" cy="526901"/>
          </a:xfrm>
          <a:prstGeom prst="rect">
            <a:avLst/>
          </a:prstGeom>
          <a:noFill/>
          <a:ln w="9525">
            <a:noFill/>
            <a:miter lim="800000"/>
            <a:headEnd/>
            <a:tailEnd/>
          </a:ln>
        </p:spPr>
      </p:pic>
      <p:pic>
        <p:nvPicPr>
          <p:cNvPr id="17" name="Picture 12" descr="http://www.blingcheese.com/facebook-icon.png"/>
          <p:cNvPicPr>
            <a:picLocks noChangeAspect="1" noChangeArrowheads="1"/>
          </p:cNvPicPr>
          <p:nvPr/>
        </p:nvPicPr>
        <p:blipFill>
          <a:blip r:embed="rId4" cstate="print"/>
          <a:srcRect/>
          <a:stretch>
            <a:fillRect/>
          </a:stretch>
        </p:blipFill>
        <p:spPr bwMode="auto">
          <a:xfrm>
            <a:off x="827584" y="3212976"/>
            <a:ext cx="533468" cy="534219"/>
          </a:xfrm>
          <a:prstGeom prst="rect">
            <a:avLst/>
          </a:prstGeom>
          <a:noFill/>
          <a:ln w="9525">
            <a:noFill/>
            <a:miter lim="800000"/>
            <a:headEnd/>
            <a:tailEnd/>
          </a:ln>
        </p:spPr>
      </p:pic>
      <p:pic>
        <p:nvPicPr>
          <p:cNvPr id="18" name="Picture 13" descr="http://www.foe.co.uk/imgs/rss_logo.jpg"/>
          <p:cNvPicPr>
            <a:picLocks noChangeAspect="1" noChangeArrowheads="1"/>
          </p:cNvPicPr>
          <p:nvPr/>
        </p:nvPicPr>
        <p:blipFill>
          <a:blip r:embed="rId5" cstate="print"/>
          <a:srcRect/>
          <a:stretch>
            <a:fillRect/>
          </a:stretch>
        </p:blipFill>
        <p:spPr bwMode="auto">
          <a:xfrm>
            <a:off x="323528" y="2564904"/>
            <a:ext cx="504056" cy="504056"/>
          </a:xfrm>
          <a:prstGeom prst="rect">
            <a:avLst/>
          </a:prstGeom>
          <a:noFill/>
          <a:ln w="9525">
            <a:noFill/>
            <a:miter lim="800000"/>
            <a:headEnd/>
            <a:tailEnd/>
          </a:ln>
        </p:spPr>
      </p:pic>
      <p:pic>
        <p:nvPicPr>
          <p:cNvPr id="21" name="Picture 5"/>
          <p:cNvPicPr>
            <a:picLocks noChangeAspect="1"/>
          </p:cNvPicPr>
          <p:nvPr/>
        </p:nvPicPr>
        <p:blipFill>
          <a:blip r:embed="rId6" cstate="print"/>
          <a:srcRect/>
          <a:stretch>
            <a:fillRect/>
          </a:stretch>
        </p:blipFill>
        <p:spPr bwMode="auto">
          <a:xfrm>
            <a:off x="4499992" y="1581022"/>
            <a:ext cx="936104" cy="936104"/>
          </a:xfrm>
          <a:prstGeom prst="rect">
            <a:avLst/>
          </a:prstGeom>
          <a:noFill/>
          <a:ln w="9525">
            <a:noFill/>
            <a:miter lim="800000"/>
            <a:headEnd/>
            <a:tailEnd/>
          </a:ln>
        </p:spPr>
      </p:pic>
      <p:sp>
        <p:nvSpPr>
          <p:cNvPr id="22" name="Rectangle 3"/>
          <p:cNvSpPr txBox="1">
            <a:spLocks noChangeArrowheads="1"/>
          </p:cNvSpPr>
          <p:nvPr/>
        </p:nvSpPr>
        <p:spPr bwMode="auto">
          <a:xfrm>
            <a:off x="4499992" y="5157192"/>
            <a:ext cx="4279206" cy="140884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31788" marR="0" lvl="0" indent="-331788" algn="just" defTabSz="457200" rtl="0" eaLnBrk="1" fontAlgn="base" latinLnBrk="0" hangingPunct="1">
              <a:lnSpc>
                <a:spcPct val="105000"/>
              </a:lnSpc>
              <a:spcBef>
                <a:spcPct val="5000"/>
              </a:spcBef>
              <a:spcAft>
                <a:spcPct val="0"/>
              </a:spcAft>
              <a:buClr>
                <a:schemeClr val="bg2"/>
              </a:buClr>
              <a:buSzPct val="75000"/>
              <a:buFontTx/>
              <a:buNone/>
              <a:tabLst/>
              <a:defRPr/>
            </a:pPr>
            <a:endParaRPr kumimoji="0" lang="en-GB" sz="500" b="1" i="0" u="sng" strike="noStrike" kern="0" cap="none" spc="0" normalizeH="0" baseline="0" noProof="0" dirty="0" smtClean="0">
              <a:ln>
                <a:noFill/>
              </a:ln>
              <a:solidFill>
                <a:schemeClr val="tx1"/>
              </a:solidFill>
              <a:effectLst/>
              <a:uLnTx/>
              <a:uFillTx/>
              <a:latin typeface="Calibri" pitchFamily="34" charset="0"/>
              <a:ea typeface="+mn-ea"/>
              <a:cs typeface="+mn-cs"/>
            </a:endParaRPr>
          </a:p>
          <a:p>
            <a:pPr marL="331788" marR="0" lvl="0" indent="-331788" algn="ctr" defTabSz="457200" rtl="0" eaLnBrk="1" fontAlgn="base" latinLnBrk="0" hangingPunct="1">
              <a:lnSpc>
                <a:spcPct val="105000"/>
              </a:lnSpc>
              <a:spcBef>
                <a:spcPct val="5000"/>
              </a:spcBef>
              <a:spcAft>
                <a:spcPct val="0"/>
              </a:spcAft>
              <a:buClr>
                <a:schemeClr val="bg2"/>
              </a:buClr>
              <a:buSzPct val="75000"/>
              <a:buFontTx/>
              <a:buNone/>
              <a:tabLst/>
              <a:defRPr/>
            </a:pPr>
            <a:r>
              <a:rPr kumimoji="0" lang="en-GB" sz="2400" b="0" i="0" u="none" strike="noStrike" kern="0" cap="none" spc="0" normalizeH="0" baseline="0" noProof="0" dirty="0" smtClean="0">
                <a:ln>
                  <a:noFill/>
                </a:ln>
                <a:solidFill>
                  <a:srgbClr val="0070C0"/>
                </a:solidFill>
                <a:effectLst/>
                <a:uLnTx/>
                <a:uFillTx/>
                <a:latin typeface="Arial" pitchFamily="34" charset="0"/>
                <a:cs typeface="Arial" pitchFamily="34" charset="0"/>
              </a:rPr>
              <a:t>Anything &amp; everything produced in the course of research</a:t>
            </a:r>
          </a:p>
        </p:txBody>
      </p:sp>
      <p:pic>
        <p:nvPicPr>
          <p:cNvPr id="31" name="Picture 16" descr="antibiotics,biotechnology,dna,healthcare,iStockphoto,medical samples,polyacrylamide,protective workwear,scientific researches,scientists"/>
          <p:cNvPicPr>
            <a:picLocks noChangeAspect="1" noChangeArrowheads="1"/>
          </p:cNvPicPr>
          <p:nvPr/>
        </p:nvPicPr>
        <p:blipFill>
          <a:blip r:embed="rId7" cstate="print"/>
          <a:srcRect t="14062" b="15626"/>
          <a:stretch>
            <a:fillRect/>
          </a:stretch>
        </p:blipFill>
        <p:spPr bwMode="auto">
          <a:xfrm>
            <a:off x="6036183" y="1437006"/>
            <a:ext cx="1536191" cy="1080120"/>
          </a:xfrm>
          <a:prstGeom prst="rect">
            <a:avLst/>
          </a:prstGeom>
          <a:noFill/>
        </p:spPr>
      </p:pic>
      <p:pic>
        <p:nvPicPr>
          <p:cNvPr id="25" name="Picture 2"/>
          <p:cNvPicPr>
            <a:picLocks noChangeAspect="1" noChangeArrowheads="1"/>
          </p:cNvPicPr>
          <p:nvPr/>
        </p:nvPicPr>
        <p:blipFill>
          <a:blip r:embed="rId8" cstate="print"/>
          <a:srcRect/>
          <a:stretch>
            <a:fillRect/>
          </a:stretch>
        </p:blipFill>
        <p:spPr bwMode="auto">
          <a:xfrm>
            <a:off x="4340225" y="2659757"/>
            <a:ext cx="3973513" cy="2247900"/>
          </a:xfrm>
          <a:prstGeom prst="rect">
            <a:avLst/>
          </a:prstGeom>
          <a:noFill/>
          <a:ln w="9525">
            <a:noFill/>
            <a:miter lim="800000"/>
            <a:headEnd/>
            <a:tailEnd/>
          </a:ln>
        </p:spPr>
      </p:pic>
      <p:pic>
        <p:nvPicPr>
          <p:cNvPr id="26" name="Picture 7" descr="http://www.aoml.noaa.gov/phod/graphics/dacdata/array_growth.jpeg">
            <a:hlinkClick r:id="rId9"/>
          </p:cNvPr>
          <p:cNvPicPr>
            <a:picLocks noChangeAspect="1" noChangeArrowheads="1"/>
          </p:cNvPicPr>
          <p:nvPr/>
        </p:nvPicPr>
        <p:blipFill>
          <a:blip r:embed="rId10" cstate="print"/>
          <a:srcRect/>
          <a:stretch>
            <a:fillRect/>
          </a:stretch>
        </p:blipFill>
        <p:spPr bwMode="auto">
          <a:xfrm>
            <a:off x="1668463" y="1769169"/>
            <a:ext cx="2381250" cy="1781175"/>
          </a:xfrm>
          <a:prstGeom prst="rect">
            <a:avLst/>
          </a:prstGeom>
          <a:noFill/>
          <a:ln w="9525">
            <a:noFill/>
            <a:miter lim="800000"/>
            <a:headEnd/>
            <a:tailEnd/>
          </a:ln>
        </p:spPr>
      </p:pic>
      <p:pic>
        <p:nvPicPr>
          <p:cNvPr id="29" name="Picture 9" descr="http://www.aoml.noaa.gov/phod/graphics/dacdata/globpop.gif">
            <a:hlinkClick r:id="rId11"/>
          </p:cNvPr>
          <p:cNvPicPr>
            <a:picLocks noChangeAspect="1" noChangeArrowheads="1"/>
          </p:cNvPicPr>
          <p:nvPr/>
        </p:nvPicPr>
        <p:blipFill>
          <a:blip r:embed="rId12" cstate="print"/>
          <a:srcRect/>
          <a:stretch>
            <a:fillRect/>
          </a:stretch>
        </p:blipFill>
        <p:spPr bwMode="auto">
          <a:xfrm>
            <a:off x="509820" y="4424280"/>
            <a:ext cx="3582987" cy="1947863"/>
          </a:xfrm>
          <a:prstGeom prst="rect">
            <a:avLst/>
          </a:prstGeom>
          <a:noFill/>
          <a:ln w="9525">
            <a:noFill/>
            <a:miter lim="800000"/>
            <a:headEnd/>
            <a:tailEnd/>
          </a:ln>
        </p:spPr>
      </p:pic>
      <p:sp>
        <p:nvSpPr>
          <p:cNvPr id="30" name="TextBox 8"/>
          <p:cNvSpPr txBox="1">
            <a:spLocks noChangeArrowheads="1"/>
          </p:cNvSpPr>
          <p:nvPr/>
        </p:nvSpPr>
        <p:spPr bwMode="auto">
          <a:xfrm>
            <a:off x="1611313" y="3754727"/>
            <a:ext cx="2679700" cy="214313"/>
          </a:xfrm>
          <a:prstGeom prst="rect">
            <a:avLst/>
          </a:prstGeom>
          <a:noFill/>
          <a:ln w="9525">
            <a:noFill/>
            <a:miter lim="800000"/>
            <a:headEnd/>
            <a:tailEnd/>
          </a:ln>
        </p:spPr>
        <p:txBody>
          <a:bodyPr wrap="none">
            <a:spAutoFit/>
          </a:bodyPr>
          <a:lstStyle/>
          <a:p>
            <a:r>
              <a:rPr lang="en-GB" sz="800" dirty="0"/>
              <a:t>http://www.aoml.noaa.gov/phod/dac/array_growth.html</a:t>
            </a:r>
          </a:p>
        </p:txBody>
      </p:sp>
      <p:sp>
        <p:nvSpPr>
          <p:cNvPr id="32" name="TextBox 9"/>
          <p:cNvSpPr txBox="1">
            <a:spLocks noChangeArrowheads="1"/>
          </p:cNvSpPr>
          <p:nvPr/>
        </p:nvSpPr>
        <p:spPr bwMode="auto">
          <a:xfrm>
            <a:off x="827584" y="6372143"/>
            <a:ext cx="2982912" cy="214313"/>
          </a:xfrm>
          <a:prstGeom prst="rect">
            <a:avLst/>
          </a:prstGeom>
          <a:noFill/>
          <a:ln w="9525">
            <a:noFill/>
            <a:miter lim="800000"/>
            <a:headEnd/>
            <a:tailEnd/>
          </a:ln>
        </p:spPr>
        <p:txBody>
          <a:bodyPr wrap="none">
            <a:spAutoFit/>
          </a:bodyPr>
          <a:lstStyle/>
          <a:p>
            <a:r>
              <a:rPr lang="en-GB" sz="800" dirty="0"/>
              <a:t>http://www.aoml.noaa.gov/phod/graphics/dacdata/globpop.gif</a:t>
            </a:r>
          </a:p>
        </p:txBody>
      </p:sp>
      <p:sp>
        <p:nvSpPr>
          <p:cNvPr id="33" name="TextBox 10"/>
          <p:cNvSpPr txBox="1">
            <a:spLocks noChangeArrowheads="1"/>
          </p:cNvSpPr>
          <p:nvPr/>
        </p:nvSpPr>
        <p:spPr bwMode="auto">
          <a:xfrm>
            <a:off x="5230885" y="4985617"/>
            <a:ext cx="2622550" cy="215900"/>
          </a:xfrm>
          <a:prstGeom prst="rect">
            <a:avLst/>
          </a:prstGeom>
          <a:noFill/>
          <a:ln w="9525">
            <a:noFill/>
            <a:miter lim="800000"/>
            <a:headEnd/>
            <a:tailEnd/>
          </a:ln>
        </p:spPr>
        <p:txBody>
          <a:bodyPr wrap="none">
            <a:spAutoFit/>
          </a:bodyPr>
          <a:lstStyle/>
          <a:p>
            <a:r>
              <a:rPr lang="en-GB" sz="800" dirty="0"/>
              <a:t>http://www.sbirc.ed.ac.uk/documents/lbc_protocol.pdf</a:t>
            </a:r>
          </a:p>
        </p:txBody>
      </p:sp>
    </p:spTree>
    <p:extLst>
      <p:ext uri="{BB962C8B-B14F-4D97-AF65-F5344CB8AC3E}">
        <p14:creationId xmlns:p14="http://schemas.microsoft.com/office/powerpoint/2010/main" val="8332897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3"/>
          <p:cNvSpPr>
            <a:spLocks noGrp="1" noChangeArrowheads="1"/>
          </p:cNvSpPr>
          <p:nvPr>
            <p:ph type="body" idx="4294967295"/>
          </p:nvPr>
        </p:nvSpPr>
        <p:spPr>
          <a:xfrm>
            <a:off x="4089400" y="2159000"/>
            <a:ext cx="4876800" cy="3771900"/>
          </a:xfrm>
        </p:spPr>
        <p:txBody>
          <a:bodyPr>
            <a:normAutofit lnSpcReduction="10000"/>
          </a:bodyPr>
          <a:lstStyle/>
          <a:p>
            <a:pPr marL="331788" indent="-331788" algn="just" defTabSz="457200" eaLnBrk="1" hangingPunct="1">
              <a:lnSpc>
                <a:spcPct val="105000"/>
              </a:lnSpc>
              <a:spcBef>
                <a:spcPct val="5000"/>
              </a:spcBef>
              <a:buFontTx/>
              <a:buNone/>
            </a:pPr>
            <a:endParaRPr lang="en-GB" altLang="en-US" sz="500" b="1" u="sng" dirty="0" smtClean="0"/>
          </a:p>
          <a:p>
            <a:pPr marL="331788" indent="-331788" algn="ctr" defTabSz="457200">
              <a:lnSpc>
                <a:spcPct val="105000"/>
              </a:lnSpc>
              <a:spcBef>
                <a:spcPct val="5000"/>
              </a:spcBef>
              <a:buNone/>
            </a:pPr>
            <a:r>
              <a:rPr lang="en-GB" altLang="en-US" sz="2800" dirty="0" smtClean="0"/>
              <a:t>“</a:t>
            </a:r>
            <a:r>
              <a:rPr lang="en-GB" sz="2800" dirty="0"/>
              <a:t>an explicit process covering the creation and stewardship of research materials to enable their use for as long as they retain value.</a:t>
            </a:r>
            <a:r>
              <a:rPr lang="en-GB" altLang="en-US" sz="2800" dirty="0" smtClean="0"/>
              <a:t>”</a:t>
            </a:r>
          </a:p>
          <a:p>
            <a:pPr marL="331788" indent="-331788" algn="ctr" defTabSz="457200" eaLnBrk="1" hangingPunct="1">
              <a:lnSpc>
                <a:spcPct val="105000"/>
              </a:lnSpc>
              <a:spcBef>
                <a:spcPct val="5000"/>
              </a:spcBef>
              <a:buFontTx/>
              <a:buNone/>
            </a:pPr>
            <a:endParaRPr lang="en-GB" altLang="en-US" sz="3600" dirty="0" smtClean="0"/>
          </a:p>
          <a:p>
            <a:pPr marL="331788" indent="-331788" algn="ctr" defTabSz="457200" eaLnBrk="1" hangingPunct="1">
              <a:lnSpc>
                <a:spcPct val="105000"/>
              </a:lnSpc>
              <a:spcBef>
                <a:spcPct val="5000"/>
              </a:spcBef>
              <a:buFontTx/>
              <a:buNone/>
            </a:pPr>
            <a:r>
              <a:rPr lang="en-GB" altLang="en-US" sz="3600" b="1" dirty="0" smtClean="0"/>
              <a:t>    </a:t>
            </a:r>
            <a:r>
              <a:rPr lang="en-GB" altLang="en-US" sz="2800" b="1" dirty="0" smtClean="0"/>
              <a:t>Data management is part of </a:t>
            </a:r>
          </a:p>
          <a:p>
            <a:pPr marL="331788" indent="-331788" algn="ctr" defTabSz="457200" eaLnBrk="1" hangingPunct="1">
              <a:lnSpc>
                <a:spcPct val="105000"/>
              </a:lnSpc>
              <a:spcBef>
                <a:spcPct val="5000"/>
              </a:spcBef>
              <a:buFontTx/>
              <a:buNone/>
            </a:pPr>
            <a:r>
              <a:rPr lang="en-GB" altLang="en-US" sz="2800" b="1" dirty="0" smtClean="0"/>
              <a:t>    good research practice</a:t>
            </a:r>
            <a:endParaRPr lang="en-GB" altLang="en-US" sz="2800" dirty="0" smtClean="0"/>
          </a:p>
          <a:p>
            <a:pPr marL="331788" indent="-331788" algn="just" defTabSz="457200" eaLnBrk="1" hangingPunct="1">
              <a:spcBef>
                <a:spcPct val="0"/>
              </a:spcBef>
              <a:buFontTx/>
              <a:buNone/>
            </a:pPr>
            <a:endParaRPr lang="en-GB" altLang="en-US" sz="2800" dirty="0" smtClean="0"/>
          </a:p>
        </p:txBody>
      </p:sp>
      <p:sp>
        <p:nvSpPr>
          <p:cNvPr id="5123" name="Rectangle 3"/>
          <p:cNvSpPr>
            <a:spLocks noChangeArrowheads="1"/>
          </p:cNvSpPr>
          <p:nvPr/>
        </p:nvSpPr>
        <p:spPr bwMode="auto">
          <a:xfrm>
            <a:off x="88900" y="541338"/>
            <a:ext cx="8877300" cy="855662"/>
          </a:xfrm>
          <a:prstGeom prst="rect">
            <a:avLst/>
          </a:prstGeom>
          <a:noFill/>
          <a:ln w="9525">
            <a:noFill/>
            <a:miter lim="800000"/>
            <a:headEnd/>
            <a:tailEnd/>
          </a:ln>
        </p:spPr>
        <p:txBody>
          <a:bodyPr/>
          <a:lstStyle/>
          <a:p>
            <a:pPr algn="ctr" defTabSz="457200">
              <a:lnSpc>
                <a:spcPct val="85000"/>
              </a:lnSpc>
              <a:spcBef>
                <a:spcPct val="0"/>
              </a:spcBef>
              <a:buClr>
                <a:srgbClr val="FC6204"/>
              </a:buClr>
              <a:buSzPct val="100000"/>
              <a:buFont typeface="Arial" charset="0"/>
              <a:buNone/>
              <a:defRPr/>
            </a:pPr>
            <a:r>
              <a:rPr lang="en-GB" sz="4400" dirty="0">
                <a:latin typeface="+mj-lt"/>
                <a:cs typeface="Arial" charset="0"/>
              </a:rPr>
              <a:t>What is research data management?</a:t>
            </a:r>
          </a:p>
        </p:txBody>
      </p:sp>
      <p:graphicFrame>
        <p:nvGraphicFramePr>
          <p:cNvPr id="5" name="Diagram 4"/>
          <p:cNvGraphicFramePr/>
          <p:nvPr>
            <p:extLst>
              <p:ext uri="{D42A27DB-BD31-4B8C-83A1-F6EECF244321}">
                <p14:modId xmlns:p14="http://schemas.microsoft.com/office/powerpoint/2010/main" val="3939917976"/>
              </p:ext>
            </p:extLst>
          </p:nvPr>
        </p:nvGraphicFramePr>
        <p:xfrm>
          <a:off x="-468560" y="2132856"/>
          <a:ext cx="5724128" cy="37444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52141504"/>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95300" y="287338"/>
            <a:ext cx="8229600" cy="1143000"/>
          </a:xfrm>
        </p:spPr>
        <p:txBody>
          <a:bodyPr/>
          <a:lstStyle/>
          <a:p>
            <a:r>
              <a:rPr lang="en-GB" altLang="en-US" dirty="0" smtClean="0"/>
              <a:t>Why manage research data?</a:t>
            </a:r>
          </a:p>
        </p:txBody>
      </p:sp>
      <p:sp>
        <p:nvSpPr>
          <p:cNvPr id="7171" name="Content Placeholder 2"/>
          <p:cNvSpPr>
            <a:spLocks noGrp="1"/>
          </p:cNvSpPr>
          <p:nvPr>
            <p:ph idx="1"/>
          </p:nvPr>
        </p:nvSpPr>
        <p:spPr>
          <a:xfrm>
            <a:off x="466725" y="1587500"/>
            <a:ext cx="8131175" cy="5141913"/>
          </a:xfrm>
        </p:spPr>
        <p:txBody>
          <a:bodyPr/>
          <a:lstStyle/>
          <a:p>
            <a:pPr>
              <a:spcAft>
                <a:spcPts val="300"/>
              </a:spcAft>
            </a:pPr>
            <a:r>
              <a:rPr lang="en-GB" altLang="en-US" sz="2800" dirty="0" smtClean="0"/>
              <a:t>To make research easier!</a:t>
            </a:r>
          </a:p>
          <a:p>
            <a:pPr lvl="1">
              <a:spcAft>
                <a:spcPts val="300"/>
              </a:spcAft>
              <a:buFont typeface="Arial" pitchFamily="34" charset="0"/>
              <a:buNone/>
            </a:pPr>
            <a:endParaRPr lang="en-GB" altLang="en-US" sz="800" dirty="0" smtClean="0"/>
          </a:p>
          <a:p>
            <a:pPr>
              <a:spcAft>
                <a:spcPts val="300"/>
              </a:spcAft>
            </a:pPr>
            <a:r>
              <a:rPr lang="en-GB" altLang="en-US" sz="2800" dirty="0" smtClean="0"/>
              <a:t>To stop yourself drowning in irrelevant stuff</a:t>
            </a:r>
          </a:p>
          <a:p>
            <a:pPr>
              <a:spcAft>
                <a:spcPts val="300"/>
              </a:spcAft>
            </a:pPr>
            <a:endParaRPr lang="en-GB" altLang="en-US" sz="800" dirty="0" smtClean="0"/>
          </a:p>
          <a:p>
            <a:pPr>
              <a:spcAft>
                <a:spcPts val="300"/>
              </a:spcAft>
            </a:pPr>
            <a:r>
              <a:rPr lang="en-GB" altLang="en-US" sz="2800" dirty="0" smtClean="0"/>
              <a:t>In case you need the data later</a:t>
            </a:r>
          </a:p>
          <a:p>
            <a:pPr>
              <a:spcAft>
                <a:spcPts val="300"/>
              </a:spcAft>
            </a:pPr>
            <a:endParaRPr lang="en-GB" altLang="en-US" sz="800" dirty="0" smtClean="0"/>
          </a:p>
          <a:p>
            <a:pPr>
              <a:spcAft>
                <a:spcPts val="300"/>
              </a:spcAft>
            </a:pPr>
            <a:r>
              <a:rPr lang="en-GB" altLang="en-US" sz="2800" dirty="0" smtClean="0"/>
              <a:t>To avoid accusations of fraud or bad science</a:t>
            </a:r>
          </a:p>
          <a:p>
            <a:pPr>
              <a:spcAft>
                <a:spcPts val="300"/>
              </a:spcAft>
            </a:pPr>
            <a:endParaRPr lang="en-GB" altLang="en-US" sz="800" dirty="0" smtClean="0"/>
          </a:p>
          <a:p>
            <a:pPr>
              <a:spcAft>
                <a:spcPts val="300"/>
              </a:spcAft>
            </a:pPr>
            <a:r>
              <a:rPr lang="en-GB" altLang="en-US" sz="2800" dirty="0" smtClean="0"/>
              <a:t>To share data so others can use and learn from it</a:t>
            </a:r>
          </a:p>
          <a:p>
            <a:pPr>
              <a:spcAft>
                <a:spcPts val="300"/>
              </a:spcAft>
            </a:pPr>
            <a:endParaRPr lang="en-GB" altLang="en-US" sz="800" dirty="0" smtClean="0"/>
          </a:p>
          <a:p>
            <a:pPr>
              <a:spcAft>
                <a:spcPts val="300"/>
              </a:spcAft>
            </a:pPr>
            <a:r>
              <a:rPr lang="en-GB" altLang="en-US" sz="2800" dirty="0" smtClean="0"/>
              <a:t>To get credit for producing the data</a:t>
            </a:r>
          </a:p>
          <a:p>
            <a:pPr>
              <a:spcAft>
                <a:spcPts val="300"/>
              </a:spcAft>
            </a:pPr>
            <a:endParaRPr lang="en-GB" altLang="en-US" sz="800" dirty="0" smtClean="0"/>
          </a:p>
          <a:p>
            <a:pPr>
              <a:spcAft>
                <a:spcPts val="300"/>
              </a:spcAft>
            </a:pPr>
            <a:r>
              <a:rPr lang="en-GB" altLang="en-US" sz="2800" dirty="0" smtClean="0"/>
              <a:t>Because somebody else said to do so</a:t>
            </a:r>
          </a:p>
          <a:p>
            <a:endParaRPr lang="en-GB" altLang="en-US" sz="2800" dirty="0" smtClean="0"/>
          </a:p>
        </p:txBody>
      </p:sp>
    </p:spTree>
    <p:extLst>
      <p:ext uri="{BB962C8B-B14F-4D97-AF65-F5344CB8AC3E}">
        <p14:creationId xmlns:p14="http://schemas.microsoft.com/office/powerpoint/2010/main" val="19480736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260648"/>
            <a:ext cx="9144000" cy="960437"/>
          </a:xfrm>
        </p:spPr>
        <p:txBody>
          <a:bodyPr>
            <a:normAutofit fontScale="90000"/>
          </a:bodyPr>
          <a:lstStyle/>
          <a:p>
            <a:r>
              <a:rPr lang="en-GB" altLang="en-US" sz="3800" dirty="0" smtClean="0"/>
              <a:t>What if researchers data fell into the wrong hands?</a:t>
            </a:r>
          </a:p>
        </p:txBody>
      </p:sp>
      <p:pic>
        <p:nvPicPr>
          <p:cNvPr id="7171" name="Content Placeholder 3" descr="Capture.PNG"/>
          <p:cNvPicPr>
            <a:picLocks noGrp="1" noChangeAspect="1"/>
          </p:cNvPicPr>
          <p:nvPr>
            <p:ph idx="1"/>
          </p:nvPr>
        </p:nvPicPr>
        <p:blipFill>
          <a:blip r:embed="rId2">
            <a:extLst>
              <a:ext uri="{28A0092B-C50C-407E-A947-70E740481C1C}">
                <a14:useLocalDpi xmlns:a14="http://schemas.microsoft.com/office/drawing/2010/main" val="0"/>
              </a:ext>
            </a:extLst>
          </a:blip>
          <a:srcRect b="8153"/>
          <a:stretch>
            <a:fillRect/>
          </a:stretch>
        </p:blipFill>
        <p:spPr>
          <a:xfrm>
            <a:off x="1939925" y="1387475"/>
            <a:ext cx="5337175" cy="4789488"/>
          </a:xfrm>
        </p:spPr>
      </p:pic>
      <p:sp>
        <p:nvSpPr>
          <p:cNvPr id="5" name="Rectangle 4"/>
          <p:cNvSpPr/>
          <p:nvPr/>
        </p:nvSpPr>
        <p:spPr>
          <a:xfrm>
            <a:off x="1876425" y="6329363"/>
            <a:ext cx="7267575" cy="400050"/>
          </a:xfrm>
          <a:prstGeom prst="rect">
            <a:avLst/>
          </a:prstGeom>
        </p:spPr>
        <p:txBody>
          <a:bodyPr>
            <a:spAutoFit/>
          </a:bodyPr>
          <a:lstStyle/>
          <a:p>
            <a:pPr>
              <a:defRPr/>
            </a:pPr>
            <a:r>
              <a:rPr lang="en-GB" sz="2000" dirty="0">
                <a:latin typeface="+mn-lt"/>
                <a:hlinkClick r:id="rId3"/>
              </a:rPr>
              <a:t>http://news.bbc.co.uk/1/hi/uk/8332445.stm</a:t>
            </a:r>
            <a:r>
              <a:rPr lang="en-GB" sz="2000" dirty="0">
                <a:latin typeface="+mn-lt"/>
              </a:rPr>
              <a:t> </a:t>
            </a:r>
          </a:p>
        </p:txBody>
      </p:sp>
    </p:spTree>
    <p:extLst>
      <p:ext uri="{BB962C8B-B14F-4D97-AF65-F5344CB8AC3E}">
        <p14:creationId xmlns:p14="http://schemas.microsoft.com/office/powerpoint/2010/main" val="217235538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9.9"/>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6162</TotalTime>
  <Words>1849</Words>
  <Application>Microsoft Macintosh PowerPoint</Application>
  <PresentationFormat>On-screen Show (4:3)</PresentationFormat>
  <Paragraphs>267</Paragraphs>
  <Slides>34</Slides>
  <Notes>13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34</vt:i4>
      </vt:variant>
    </vt:vector>
  </HeadingPairs>
  <TitlesOfParts>
    <vt:vector size="45" baseType="lpstr">
      <vt:lpstr>Arial</vt:lpstr>
      <vt:lpstr>Calibri</vt:lpstr>
      <vt:lpstr>DejaVu Sans Condensed</vt:lpstr>
      <vt:lpstr>Gill Sans MT</vt:lpstr>
      <vt:lpstr>Helvetica</vt:lpstr>
      <vt:lpstr>ＭＳ Ｐゴシック</vt:lpstr>
      <vt:lpstr>Stencil</vt:lpstr>
      <vt:lpstr>Times New Roman</vt:lpstr>
      <vt:lpstr>Trebuchet MS</vt:lpstr>
      <vt:lpstr>Wingdings</vt:lpstr>
      <vt:lpstr>Office Theme</vt:lpstr>
      <vt:lpstr>Introduction to Research Data Management 20th January 2016</vt:lpstr>
      <vt:lpstr>Who we are</vt:lpstr>
      <vt:lpstr>What will we cover?</vt:lpstr>
      <vt:lpstr>Why is RDM an issue?</vt:lpstr>
      <vt:lpstr>Definitions of research data?</vt:lpstr>
      <vt:lpstr>So, what might this include?</vt:lpstr>
      <vt:lpstr>PowerPoint Presentation</vt:lpstr>
      <vt:lpstr>Why manage research data?</vt:lpstr>
      <vt:lpstr>What if researchers data fell into the wrong hands?</vt:lpstr>
      <vt:lpstr>What if you had to produce a researcher’s data?</vt:lpstr>
      <vt:lpstr>What is the worst-case scenario?</vt:lpstr>
      <vt:lpstr>Why make data available?</vt:lpstr>
      <vt:lpstr>What do funders expect?</vt:lpstr>
      <vt:lpstr>RCUK Common Principles in brief</vt:lpstr>
      <vt:lpstr>Ultimately funders expect:</vt:lpstr>
      <vt:lpstr>What is involved in RDM?</vt:lpstr>
      <vt:lpstr>Active data management</vt:lpstr>
      <vt:lpstr>Data creation</vt:lpstr>
      <vt:lpstr>Some formats are better for long-term</vt:lpstr>
      <vt:lpstr>Where to store data?</vt:lpstr>
      <vt:lpstr>Storage and backup</vt:lpstr>
      <vt:lpstr>What is metadata?</vt:lpstr>
      <vt:lpstr>What is the difference?</vt:lpstr>
      <vt:lpstr>What metadata are we talking about?</vt:lpstr>
      <vt:lpstr>What is the minimum required?</vt:lpstr>
      <vt:lpstr>What are persistent identifiers?</vt:lpstr>
      <vt:lpstr>Aiding discoverability</vt:lpstr>
      <vt:lpstr>Ensuring the utility of the data</vt:lpstr>
      <vt:lpstr>DCC metadata catalogue</vt:lpstr>
      <vt:lpstr>Readme files</vt:lpstr>
      <vt:lpstr>Readme – general example</vt:lpstr>
      <vt:lpstr>RDM and sharing : a best practice guide</vt:lpstr>
      <vt:lpstr>Tools for managing data</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Jonathan</dc:creator>
  <cp:lastModifiedBy>GETLER Magdalena</cp:lastModifiedBy>
  <cp:revision>137</cp:revision>
  <dcterms:created xsi:type="dcterms:W3CDTF">2014-04-15T10:22:21Z</dcterms:created>
  <dcterms:modified xsi:type="dcterms:W3CDTF">2016-01-22T11:37:45Z</dcterms:modified>
</cp:coreProperties>
</file>